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charts/chart13.xml" ContentType="application/vnd.openxmlformats-officedocument.drawingml.chart+xml"/>
  <Override PartName="/ppt/charts/chart24.xml" ContentType="application/vnd.openxmlformats-officedocument.drawingml.char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charts/chart16.xml" ContentType="application/vnd.openxmlformats-officedocument.drawingml.chart+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charts/chart23.xml" ContentType="application/vnd.openxmlformats-officedocument.drawingml.char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notesSlides/notesSlide22.xml" ContentType="application/vnd.openxmlformats-officedocument.presentationml.notesSlide+xml"/>
  <Override PartName="/ppt/charts/chart21.xml" ContentType="application/vnd.openxmlformats-officedocument.drawingml.char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charts/chart15.xml" ContentType="application/vnd.openxmlformats-officedocument.drawingml.char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65" r:id="rId2"/>
  </p:sldMasterIdLst>
  <p:notesMasterIdLst>
    <p:notesMasterId r:id="rId50"/>
  </p:notesMasterIdLst>
  <p:handoutMasterIdLst>
    <p:handoutMasterId r:id="rId51"/>
  </p:handoutMasterIdLst>
  <p:sldIdLst>
    <p:sldId id="265" r:id="rId3"/>
    <p:sldId id="345" r:id="rId4"/>
    <p:sldId id="346" r:id="rId5"/>
    <p:sldId id="347" r:id="rId6"/>
    <p:sldId id="299" r:id="rId7"/>
    <p:sldId id="313" r:id="rId8"/>
    <p:sldId id="305" r:id="rId9"/>
    <p:sldId id="300" r:id="rId10"/>
    <p:sldId id="340" r:id="rId11"/>
    <p:sldId id="307" r:id="rId12"/>
    <p:sldId id="301" r:id="rId13"/>
    <p:sldId id="325" r:id="rId14"/>
    <p:sldId id="355" r:id="rId15"/>
    <p:sldId id="353" r:id="rId16"/>
    <p:sldId id="332" r:id="rId17"/>
    <p:sldId id="342" r:id="rId18"/>
    <p:sldId id="359" r:id="rId19"/>
    <p:sldId id="351" r:id="rId20"/>
    <p:sldId id="352" r:id="rId21"/>
    <p:sldId id="327" r:id="rId22"/>
    <p:sldId id="328" r:id="rId23"/>
    <p:sldId id="308" r:id="rId24"/>
    <p:sldId id="309" r:id="rId25"/>
    <p:sldId id="314" r:id="rId26"/>
    <p:sldId id="311" r:id="rId27"/>
    <p:sldId id="284" r:id="rId28"/>
    <p:sldId id="315" r:id="rId29"/>
    <p:sldId id="324" r:id="rId30"/>
    <p:sldId id="334" r:id="rId31"/>
    <p:sldId id="335" r:id="rId32"/>
    <p:sldId id="358" r:id="rId33"/>
    <p:sldId id="360" r:id="rId34"/>
    <p:sldId id="357" r:id="rId35"/>
    <p:sldId id="361" r:id="rId36"/>
    <p:sldId id="356" r:id="rId37"/>
    <p:sldId id="362" r:id="rId38"/>
    <p:sldId id="320" r:id="rId39"/>
    <p:sldId id="363" r:id="rId40"/>
    <p:sldId id="336" r:id="rId41"/>
    <p:sldId id="302" r:id="rId42"/>
    <p:sldId id="341" r:id="rId43"/>
    <p:sldId id="364" r:id="rId44"/>
    <p:sldId id="339" r:id="rId45"/>
    <p:sldId id="349" r:id="rId46"/>
    <p:sldId id="303" r:id="rId47"/>
    <p:sldId id="304" r:id="rId48"/>
    <p:sldId id="298"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00000"/>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17" autoAdjust="0"/>
    <p:restoredTop sz="80233" autoAdjust="0"/>
  </p:normalViewPr>
  <p:slideViewPr>
    <p:cSldViewPr>
      <p:cViewPr varScale="1">
        <p:scale>
          <a:sx n="59" d="100"/>
          <a:sy n="59" d="100"/>
        </p:scale>
        <p:origin x="-1464" y="-78"/>
      </p:cViewPr>
      <p:guideLst>
        <p:guide orient="horz" pos="2160"/>
        <p:guide pos="2880"/>
      </p:guideLst>
    </p:cSldViewPr>
  </p:slideViewPr>
  <p:notesTextViewPr>
    <p:cViewPr>
      <p:scale>
        <a:sx n="100" d="100"/>
        <a:sy n="100" d="100"/>
      </p:scale>
      <p:origin x="0" y="0"/>
    </p:cViewPr>
  </p:notesTextViewPr>
  <p:sorterViewPr>
    <p:cViewPr>
      <p:scale>
        <a:sx n="85" d="100"/>
        <a:sy n="8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PMcMillen\My%20Documents\Bibliotherapy\presentations\National%20Practice%20Survey.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PMcMillen\My%20Documents\Bibliotherapy\presentations\National%20Practice%20Survey.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PMcMillen\My%20Documents\Bibliotherapy\presentations\National%20Practice%20Survey.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PMcMillen\My%20Documents\Bibliotherapy\presentations\National%20Practice%20Survey.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PMcMillen\My%20Documents\Bibliotherapy\presentations\National%20Practice%20Survey.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PMcMillen\My%20Documents\Bibliotherapy\presentations\National%20Practice%20Survey.xls"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PMcMillen\My%20Documents\Bibliotherapy\presentations\National%20Practice%20Survey.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ocuments%20and%20Settings\PMcMillen\My%20Documents\Bibliotherapy\presentations\National%20Practice%20Survey.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Documents%20and%20Settings\PMcMillen\My%20Documents\Bibliotherapy\presentations\National%20Practice%20Survey.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Documents%20and%20Settings\PMcMillen\My%20Documents\Bibliotherapy\presentations\National%20Practice%20Survey.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Documents%20and%20Settings\PMcMillen\My%20Documents\Bibliotherapy\presentations\National%20Practice%20Survey.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PMcMillen\My%20Documents\Bibliotherapy\presentations\Demographic%20compar%20ACA-BT%20Survey.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Documents%20and%20Settings\PMcMillen\My%20Documents\Bibliotherapy\presentations\National%20Practice%20Survey.xls"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Documents%20and%20Settings\PMcMillen\My%20Documents\Bibliotherapy\presentations\National%20Practice%20Survey.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Documents%20and%20Settings\PMcMillen\My%20Documents\Bibliotherapy\presentations\National%20Practice%20Survey.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Documents%20and%20Settings\PMcMillen\My%20Documents\Bibliotherapy\presentations\National%20Practice%20Survey.xls"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Documents%20and%20Settings\PMcMillen\My%20Documents\Bibliotherapy\presentations\National%20Practice%20Survey.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PMcMillen\My%20Documents\Bibliotherapy\presentations\Demographic%20compar%20ACA-BT%20Surve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PMcMillen\My%20Documents\Bibliotherapy\presentations\National%20Practice%20Survey.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PMcMillen\My%20Documents\Bibliotherapy\presentations\National%20Practice%20Survey.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PMcMillen\My%20Documents\Bibliotherapy\presentations\Demographic%20compar%20ACA-BT%20Survey.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PMcMillen\My%20Documents\Bibliotherapy\presentations\Demographic%20compar%20ACA-BT%20Survey.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PMcMillen\My%20Documents\Bibliotherapy\presentations\Demographic%20compar%20ACA-BT%20Survey.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PMcMillen\My%20Documents\Bibliotherapy\presentations\National%20Practice%20Survey.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2400">
                <a:solidFill>
                  <a:schemeClr val="accent1">
                    <a:lumMod val="60000"/>
                    <a:lumOff val="40000"/>
                  </a:schemeClr>
                </a:solidFill>
              </a:defRPr>
            </a:pPr>
            <a:r>
              <a:rPr lang="en-US" sz="3200" dirty="0">
                <a:solidFill>
                  <a:schemeClr val="accent1">
                    <a:lumMod val="60000"/>
                    <a:lumOff val="40000"/>
                  </a:schemeClr>
                </a:solidFill>
              </a:rPr>
              <a:t>Age Group of </a:t>
            </a:r>
            <a:r>
              <a:rPr lang="en-US" sz="3200" dirty="0" smtClean="0">
                <a:solidFill>
                  <a:schemeClr val="accent1">
                    <a:lumMod val="60000"/>
                    <a:lumOff val="40000"/>
                  </a:schemeClr>
                </a:solidFill>
              </a:rPr>
              <a:t>Respondents</a:t>
            </a:r>
            <a:endParaRPr lang="en-US" sz="3200" dirty="0">
              <a:solidFill>
                <a:schemeClr val="accent1">
                  <a:lumMod val="60000"/>
                  <a:lumOff val="40000"/>
                </a:schemeClr>
              </a:solidFill>
            </a:endParaRPr>
          </a:p>
        </c:rich>
      </c:tx>
      <c:layout>
        <c:manualLayout>
          <c:xMode val="edge"/>
          <c:yMode val="edge"/>
          <c:x val="0.19217705599300072"/>
          <c:y val="5.5555555555555476E-2"/>
        </c:manualLayout>
      </c:layout>
    </c:title>
    <c:plotArea>
      <c:layout/>
      <c:pieChart>
        <c:varyColors val="1"/>
        <c:ser>
          <c:idx val="0"/>
          <c:order val="0"/>
          <c:dLbls>
            <c:dLbl>
              <c:idx val="0"/>
              <c:layout>
                <c:manualLayout>
                  <c:x val="-8.9217027559055223E-2"/>
                  <c:y val="0.17325955088947267"/>
                </c:manualLayout>
              </c:layout>
              <c:showCatName val="1"/>
              <c:showPercent val="1"/>
            </c:dLbl>
            <c:dLbl>
              <c:idx val="1"/>
              <c:layout>
                <c:manualLayout>
                  <c:x val="-0.18502799650043825"/>
                  <c:y val="9.5371245261009263E-2"/>
                </c:manualLayout>
              </c:layout>
              <c:showCatName val="1"/>
              <c:showPercent val="1"/>
            </c:dLbl>
            <c:dLbl>
              <c:idx val="2"/>
              <c:layout>
                <c:manualLayout>
                  <c:x val="-0.16956528871391147"/>
                  <c:y val="-0.16829717118693599"/>
                </c:manualLayout>
              </c:layout>
              <c:showCatName val="1"/>
              <c:showPercent val="1"/>
            </c:dLbl>
            <c:dLbl>
              <c:idx val="3"/>
              <c:layout>
                <c:manualLayout>
                  <c:x val="0.20301208442694729"/>
                  <c:y val="-0.10062977544473622"/>
                </c:manualLayout>
              </c:layout>
              <c:showCatName val="1"/>
              <c:showPercent val="1"/>
            </c:dLbl>
            <c:txPr>
              <a:bodyPr/>
              <a:lstStyle/>
              <a:p>
                <a:pPr>
                  <a:defRPr sz="1800">
                    <a:solidFill>
                      <a:schemeClr val="tx1">
                        <a:lumMod val="95000"/>
                      </a:schemeClr>
                    </a:solidFill>
                  </a:defRPr>
                </a:pPr>
                <a:endParaRPr lang="en-US"/>
              </a:p>
            </c:txPr>
            <c:showCatName val="1"/>
            <c:showPercent val="1"/>
          </c:dLbls>
          <c:cat>
            <c:strRef>
              <c:f>'Q #26'!$A$2:$A$6</c:f>
              <c:strCache>
                <c:ptCount val="5"/>
                <c:pt idx="0">
                  <c:v>20-30 Yrs</c:v>
                </c:pt>
                <c:pt idx="1">
                  <c:v>31-40 Yrs</c:v>
                </c:pt>
                <c:pt idx="2">
                  <c:v>41-50 Yrs</c:v>
                </c:pt>
                <c:pt idx="3">
                  <c:v>51-60 Yrs</c:v>
                </c:pt>
                <c:pt idx="4">
                  <c:v>61 or Older</c:v>
                </c:pt>
              </c:strCache>
            </c:strRef>
          </c:cat>
          <c:val>
            <c:numRef>
              <c:f>'Q #26'!$B$2:$B$6</c:f>
              <c:numCache>
                <c:formatCode>0.0%</c:formatCode>
                <c:ptCount val="5"/>
                <c:pt idx="0">
                  <c:v>0.10299999999999998</c:v>
                </c:pt>
                <c:pt idx="1">
                  <c:v>0.17400000000000004</c:v>
                </c:pt>
                <c:pt idx="2">
                  <c:v>0.19500000000000037</c:v>
                </c:pt>
                <c:pt idx="3">
                  <c:v>0.43300000000000038</c:v>
                </c:pt>
                <c:pt idx="4">
                  <c:v>9.9000000000000268E-2</c:v>
                </c:pt>
              </c:numCache>
            </c:numRef>
          </c:val>
        </c:ser>
        <c:dLbls>
          <c:showCatName val="1"/>
          <c:showPercent val="1"/>
        </c:dLbls>
        <c:firstSliceAng val="0"/>
      </c:pieChart>
      <c:spPr>
        <a:noFill/>
        <a:ln w="25400">
          <a:noFill/>
        </a:ln>
      </c:spPr>
    </c:plotArea>
    <c:plotVisOnly val="1"/>
    <c:dispBlanksAs val="zero"/>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sz="2800" dirty="0">
                <a:solidFill>
                  <a:srgbClr val="FF5050"/>
                </a:solidFill>
              </a:rPr>
              <a:t>Professional Certifications/ Registrations</a:t>
            </a:r>
          </a:p>
        </c:rich>
      </c:tx>
      <c:layout/>
    </c:title>
    <c:plotArea>
      <c:layout/>
      <c:barChart>
        <c:barDir val="bar"/>
        <c:grouping val="clustered"/>
        <c:ser>
          <c:idx val="0"/>
          <c:order val="0"/>
          <c:dLbls>
            <c:dLblPos val="inEnd"/>
            <c:showVal val="1"/>
          </c:dLbls>
          <c:cat>
            <c:strRef>
              <c:f>'Q #25'!$A$2:$A$6</c:f>
              <c:strCache>
                <c:ptCount val="5"/>
                <c:pt idx="0">
                  <c:v>School cert/reg</c:v>
                </c:pt>
                <c:pt idx="1">
                  <c:v>NCC</c:v>
                </c:pt>
                <c:pt idx="2">
                  <c:v>MAC</c:v>
                </c:pt>
                <c:pt idx="3">
                  <c:v>ACS</c:v>
                </c:pt>
                <c:pt idx="4">
                  <c:v>RPT</c:v>
                </c:pt>
              </c:strCache>
            </c:strRef>
          </c:cat>
          <c:val>
            <c:numRef>
              <c:f>'Q #25'!$B$2:$B$6</c:f>
              <c:numCache>
                <c:formatCode>0.0%</c:formatCode>
                <c:ptCount val="5"/>
                <c:pt idx="0">
                  <c:v>0.31100000000000011</c:v>
                </c:pt>
                <c:pt idx="1">
                  <c:v>0.61200000000000021</c:v>
                </c:pt>
                <c:pt idx="2">
                  <c:v>3.7999999999999999E-2</c:v>
                </c:pt>
                <c:pt idx="3">
                  <c:v>3.7999999999999999E-2</c:v>
                </c:pt>
                <c:pt idx="4">
                  <c:v>2.1999999999999999E-2</c:v>
                </c:pt>
              </c:numCache>
            </c:numRef>
          </c:val>
        </c:ser>
        <c:gapWidth val="75"/>
        <c:axId val="103404288"/>
        <c:axId val="103402496"/>
      </c:barChart>
      <c:valAx>
        <c:axId val="103402496"/>
        <c:scaling>
          <c:orientation val="minMax"/>
        </c:scaling>
        <c:axPos val="b"/>
        <c:majorGridlines/>
        <c:numFmt formatCode="0.0%" sourceLinked="1"/>
        <c:majorTickMark val="none"/>
        <c:tickLblPos val="nextTo"/>
        <c:crossAx val="103404288"/>
        <c:crosses val="autoZero"/>
        <c:crossBetween val="between"/>
      </c:valAx>
      <c:catAx>
        <c:axId val="103404288"/>
        <c:scaling>
          <c:orientation val="minMax"/>
        </c:scaling>
        <c:axPos val="l"/>
        <c:majorTickMark val="none"/>
        <c:tickLblPos val="nextTo"/>
        <c:crossAx val="103402496"/>
        <c:crosses val="autoZero"/>
        <c:auto val="1"/>
        <c:lblAlgn val="ctr"/>
        <c:lblOffset val="100"/>
      </c:catAx>
    </c:plotArea>
    <c:plotVisOnly val="1"/>
    <c:dispBlanksAs val="zero"/>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2800"/>
            </a:pPr>
            <a:r>
              <a:rPr lang="en-US" sz="2800" dirty="0" smtClean="0">
                <a:solidFill>
                  <a:schemeClr val="accent1">
                    <a:lumMod val="60000"/>
                    <a:lumOff val="40000"/>
                  </a:schemeClr>
                </a:solidFill>
              </a:rPr>
              <a:t>With which age groups do you most commonly work? Check all that apply.</a:t>
            </a:r>
            <a:endParaRPr lang="en-US" sz="2800" dirty="0">
              <a:solidFill>
                <a:schemeClr val="accent1">
                  <a:lumMod val="60000"/>
                  <a:lumOff val="40000"/>
                </a:schemeClr>
              </a:solidFill>
            </a:endParaRPr>
          </a:p>
        </c:rich>
      </c:tx>
      <c:layout/>
    </c:title>
    <c:plotArea>
      <c:layout/>
      <c:barChart>
        <c:barDir val="col"/>
        <c:grouping val="clustered"/>
        <c:ser>
          <c:idx val="0"/>
          <c:order val="0"/>
          <c:dLbls>
            <c:showVal val="1"/>
          </c:dLbls>
          <c:cat>
            <c:strRef>
              <c:f>'Q #1'!$A$2:$A$9</c:f>
              <c:strCache>
                <c:ptCount val="8"/>
                <c:pt idx="0">
                  <c:v>2-7 yrs</c:v>
                </c:pt>
                <c:pt idx="1">
                  <c:v>8-12 yrs</c:v>
                </c:pt>
                <c:pt idx="2">
                  <c:v>13-18 yrs</c:v>
                </c:pt>
                <c:pt idx="3">
                  <c:v>19-25 yrs</c:v>
                </c:pt>
                <c:pt idx="4">
                  <c:v>26-40 yrs</c:v>
                </c:pt>
                <c:pt idx="5">
                  <c:v>41-60 yrs 1</c:v>
                </c:pt>
                <c:pt idx="6">
                  <c:v>61-80 yrs</c:v>
                </c:pt>
                <c:pt idx="7">
                  <c:v>81 or older</c:v>
                </c:pt>
              </c:strCache>
            </c:strRef>
          </c:cat>
          <c:val>
            <c:numRef>
              <c:f>'Q #1'!$B$2:$B$9</c:f>
              <c:numCache>
                <c:formatCode>0.0%</c:formatCode>
                <c:ptCount val="8"/>
                <c:pt idx="0">
                  <c:v>0.18400000000000041</c:v>
                </c:pt>
                <c:pt idx="1">
                  <c:v>0.30500000000000038</c:v>
                </c:pt>
                <c:pt idx="2">
                  <c:v>0.43500000000000094</c:v>
                </c:pt>
                <c:pt idx="3">
                  <c:v>0.47900000000000031</c:v>
                </c:pt>
                <c:pt idx="4">
                  <c:v>0.63200000000000212</c:v>
                </c:pt>
                <c:pt idx="5">
                  <c:v>0.48900000000000032</c:v>
                </c:pt>
                <c:pt idx="6">
                  <c:v>0.17100000000000001</c:v>
                </c:pt>
                <c:pt idx="7">
                  <c:v>1.6000000000000021E-2</c:v>
                </c:pt>
              </c:numCache>
            </c:numRef>
          </c:val>
        </c:ser>
        <c:dLbls>
          <c:showVal val="1"/>
        </c:dLbls>
        <c:overlap val="-25"/>
        <c:axId val="103428864"/>
        <c:axId val="103430400"/>
      </c:barChart>
      <c:catAx>
        <c:axId val="103428864"/>
        <c:scaling>
          <c:orientation val="minMax"/>
        </c:scaling>
        <c:axPos val="b"/>
        <c:numFmt formatCode="General" sourceLinked="1"/>
        <c:majorTickMark val="none"/>
        <c:tickLblPos val="nextTo"/>
        <c:txPr>
          <a:bodyPr/>
          <a:lstStyle/>
          <a:p>
            <a:pPr>
              <a:defRPr sz="1600"/>
            </a:pPr>
            <a:endParaRPr lang="en-US"/>
          </a:p>
        </c:txPr>
        <c:crossAx val="103430400"/>
        <c:crosses val="autoZero"/>
        <c:auto val="1"/>
        <c:lblAlgn val="ctr"/>
        <c:lblOffset val="100"/>
      </c:catAx>
      <c:valAx>
        <c:axId val="103430400"/>
        <c:scaling>
          <c:orientation val="minMax"/>
        </c:scaling>
        <c:delete val="1"/>
        <c:axPos val="l"/>
        <c:numFmt formatCode="0.0%" sourceLinked="1"/>
        <c:majorTickMark val="none"/>
        <c:tickLblPos val="nextTo"/>
        <c:crossAx val="103428864"/>
        <c:crosses val="autoZero"/>
        <c:crossBetween val="between"/>
      </c:valAx>
    </c:plotArea>
    <c:plotVisOnly val="1"/>
    <c:dispBlanksAs val="gap"/>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2400">
                <a:solidFill>
                  <a:schemeClr val="accent1">
                    <a:lumMod val="60000"/>
                    <a:lumOff val="40000"/>
                  </a:schemeClr>
                </a:solidFill>
              </a:defRPr>
            </a:pPr>
            <a:r>
              <a:rPr lang="en-US" sz="2400" dirty="0">
                <a:solidFill>
                  <a:schemeClr val="accent1">
                    <a:lumMod val="60000"/>
                    <a:lumOff val="40000"/>
                  </a:schemeClr>
                </a:solidFill>
              </a:rPr>
              <a:t>In which setting(s) do you most commonly work with clients? Limit to 3 choices.</a:t>
            </a:r>
          </a:p>
        </c:rich>
      </c:tx>
      <c:layout>
        <c:manualLayout>
          <c:xMode val="edge"/>
          <c:yMode val="edge"/>
          <c:x val="0.12614577865266838"/>
          <c:y val="0"/>
        </c:manualLayout>
      </c:layout>
    </c:title>
    <c:plotArea>
      <c:layout/>
      <c:barChart>
        <c:barDir val="col"/>
        <c:grouping val="clustered"/>
        <c:ser>
          <c:idx val="0"/>
          <c:order val="0"/>
          <c:dLbls>
            <c:showVal val="1"/>
          </c:dLbls>
          <c:cat>
            <c:strRef>
              <c:f>'Q #2'!$A$2:$A$10</c:f>
              <c:strCache>
                <c:ptCount val="9"/>
                <c:pt idx="0">
                  <c:v>K - 12 Schools</c:v>
                </c:pt>
                <c:pt idx="1">
                  <c:v>Higher ed (above grade 12)</c:v>
                </c:pt>
                <c:pt idx="2">
                  <c:v>Private or group practice</c:v>
                </c:pt>
                <c:pt idx="3">
                  <c:v>Community, agency or outpatient mental health</c:v>
                </c:pt>
                <c:pt idx="4">
                  <c:v>Hospital - medical</c:v>
                </c:pt>
                <c:pt idx="5">
                  <c:v>Hospital psychiatric unit</c:v>
                </c:pt>
                <c:pt idx="6">
                  <c:v>Extended care facility (nursing, geriatric or long-term care</c:v>
                </c:pt>
                <c:pt idx="7">
                  <c:v>Residential treatment</c:v>
                </c:pt>
                <c:pt idx="8">
                  <c:v>Other</c:v>
                </c:pt>
              </c:strCache>
            </c:strRef>
          </c:cat>
          <c:val>
            <c:numRef>
              <c:f>'Q #2'!$B$2:$B$10</c:f>
              <c:numCache>
                <c:formatCode>0.0%</c:formatCode>
                <c:ptCount val="9"/>
                <c:pt idx="0">
                  <c:v>0.21600000000000041</c:v>
                </c:pt>
                <c:pt idx="1">
                  <c:v>0.16800000000000001</c:v>
                </c:pt>
                <c:pt idx="2">
                  <c:v>0.48600000000000032</c:v>
                </c:pt>
                <c:pt idx="3">
                  <c:v>0.23800000000000004</c:v>
                </c:pt>
                <c:pt idx="4">
                  <c:v>3.7999999999999999E-2</c:v>
                </c:pt>
                <c:pt idx="5">
                  <c:v>2.9000000000000001E-2</c:v>
                </c:pt>
                <c:pt idx="6">
                  <c:v>1.6000000000000021E-2</c:v>
                </c:pt>
                <c:pt idx="7">
                  <c:v>4.8000000000000001E-2</c:v>
                </c:pt>
                <c:pt idx="8">
                  <c:v>0.11700000000000002</c:v>
                </c:pt>
              </c:numCache>
            </c:numRef>
          </c:val>
        </c:ser>
        <c:dLbls>
          <c:showVal val="1"/>
        </c:dLbls>
        <c:overlap val="-25"/>
        <c:axId val="103553280"/>
        <c:axId val="103563264"/>
      </c:barChart>
      <c:catAx>
        <c:axId val="103553280"/>
        <c:scaling>
          <c:orientation val="minMax"/>
        </c:scaling>
        <c:axPos val="b"/>
        <c:numFmt formatCode="General" sourceLinked="1"/>
        <c:majorTickMark val="none"/>
        <c:tickLblPos val="nextTo"/>
        <c:crossAx val="103563264"/>
        <c:crosses val="autoZero"/>
        <c:auto val="1"/>
        <c:lblAlgn val="ctr"/>
        <c:lblOffset val="100"/>
      </c:catAx>
      <c:valAx>
        <c:axId val="103563264"/>
        <c:scaling>
          <c:orientation val="minMax"/>
        </c:scaling>
        <c:delete val="1"/>
        <c:axPos val="l"/>
        <c:numFmt formatCode="0.0%" sourceLinked="1"/>
        <c:tickLblPos val="nextTo"/>
        <c:crossAx val="103553280"/>
        <c:crosses val="autoZero"/>
        <c:crossBetween val="between"/>
      </c:valAx>
    </c:plotArea>
    <c:plotVisOnly val="1"/>
    <c:dispBlanksAs val="gap"/>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style val="27"/>
  <c:chart>
    <c:title>
      <c:tx>
        <c:rich>
          <a:bodyPr/>
          <a:lstStyle/>
          <a:p>
            <a:pPr>
              <a:defRPr sz="2400">
                <a:solidFill>
                  <a:schemeClr val="accent1">
                    <a:lumMod val="60000"/>
                    <a:lumOff val="40000"/>
                  </a:schemeClr>
                </a:solidFill>
              </a:defRPr>
            </a:pPr>
            <a:r>
              <a:rPr lang="en-US" sz="2400">
                <a:solidFill>
                  <a:schemeClr val="accent1">
                    <a:lumMod val="60000"/>
                    <a:lumOff val="40000"/>
                  </a:schemeClr>
                </a:solidFill>
              </a:rPr>
              <a:t>With which client populations do you regularly work? Check all that apply.</a:t>
            </a:r>
          </a:p>
        </c:rich>
      </c:tx>
      <c:layout/>
    </c:title>
    <c:plotArea>
      <c:layout/>
      <c:barChart>
        <c:barDir val="col"/>
        <c:grouping val="clustered"/>
        <c:ser>
          <c:idx val="0"/>
          <c:order val="0"/>
          <c:dLbls>
            <c:dLblPos val="inEnd"/>
            <c:showVal val="1"/>
          </c:dLbls>
          <c:cat>
            <c:strRef>
              <c:f>'Q #3'!$A$2:$A$8</c:f>
              <c:strCache>
                <c:ptCount val="7"/>
                <c:pt idx="0">
                  <c:v>Mental health</c:v>
                </c:pt>
                <c:pt idx="1">
                  <c:v>Rehab</c:v>
                </c:pt>
                <c:pt idx="2">
                  <c:v>Students</c:v>
                </c:pt>
                <c:pt idx="3">
                  <c:v>Couples/families</c:v>
                </c:pt>
                <c:pt idx="4">
                  <c:v>Individuals</c:v>
                </c:pt>
                <c:pt idx="5">
                  <c:v>Groups</c:v>
                </c:pt>
                <c:pt idx="6">
                  <c:v>Other</c:v>
                </c:pt>
              </c:strCache>
            </c:strRef>
          </c:cat>
          <c:val>
            <c:numRef>
              <c:f>'Q #3'!$B$2:$B$8</c:f>
              <c:numCache>
                <c:formatCode>0.0%</c:formatCode>
                <c:ptCount val="7"/>
                <c:pt idx="0">
                  <c:v>0.54</c:v>
                </c:pt>
                <c:pt idx="1">
                  <c:v>0.10500000000000002</c:v>
                </c:pt>
                <c:pt idx="2">
                  <c:v>0.46700000000000008</c:v>
                </c:pt>
                <c:pt idx="3">
                  <c:v>0.47900000000000031</c:v>
                </c:pt>
                <c:pt idx="4">
                  <c:v>0.80300000000000005</c:v>
                </c:pt>
                <c:pt idx="5">
                  <c:v>0.317000000000001</c:v>
                </c:pt>
                <c:pt idx="6">
                  <c:v>7.5999999999999998E-2</c:v>
                </c:pt>
              </c:numCache>
            </c:numRef>
          </c:val>
        </c:ser>
        <c:gapWidth val="75"/>
        <c:overlap val="40"/>
        <c:axId val="103608320"/>
        <c:axId val="103609856"/>
      </c:barChart>
      <c:catAx>
        <c:axId val="103608320"/>
        <c:scaling>
          <c:orientation val="minMax"/>
        </c:scaling>
        <c:axPos val="b"/>
        <c:majorTickMark val="none"/>
        <c:tickLblPos val="nextTo"/>
        <c:crossAx val="103609856"/>
        <c:crosses val="autoZero"/>
        <c:auto val="1"/>
        <c:lblAlgn val="ctr"/>
        <c:lblOffset val="100"/>
      </c:catAx>
      <c:valAx>
        <c:axId val="103609856"/>
        <c:scaling>
          <c:orientation val="minMax"/>
        </c:scaling>
        <c:axPos val="l"/>
        <c:majorGridlines/>
        <c:numFmt formatCode="0.0%" sourceLinked="1"/>
        <c:majorTickMark val="none"/>
        <c:tickLblPos val="nextTo"/>
        <c:crossAx val="103608320"/>
        <c:crosses val="autoZero"/>
        <c:crossBetween val="between"/>
      </c:valAx>
    </c:plotArea>
    <c:plotVisOnly val="1"/>
    <c:dispBlanksAs val="zero"/>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2400">
                <a:solidFill>
                  <a:schemeClr val="accent1">
                    <a:lumMod val="60000"/>
                    <a:lumOff val="40000"/>
                  </a:schemeClr>
                </a:solidFill>
              </a:defRPr>
            </a:pPr>
            <a:r>
              <a:rPr lang="en-US" sz="2400">
                <a:solidFill>
                  <a:schemeClr val="accent1">
                    <a:lumMod val="60000"/>
                    <a:lumOff val="40000"/>
                  </a:schemeClr>
                </a:solidFill>
              </a:rPr>
              <a:t>Identify your primary therapeutic orientation(s).</a:t>
            </a:r>
          </a:p>
        </c:rich>
      </c:tx>
      <c:layout>
        <c:manualLayout>
          <c:xMode val="edge"/>
          <c:yMode val="edge"/>
          <c:x val="0.20008683289588824"/>
          <c:y val="4.4444450925117028E-2"/>
        </c:manualLayout>
      </c:layout>
    </c:title>
    <c:plotArea>
      <c:layout/>
      <c:barChart>
        <c:barDir val="col"/>
        <c:grouping val="clustered"/>
        <c:ser>
          <c:idx val="0"/>
          <c:order val="0"/>
          <c:dLbls>
            <c:txPr>
              <a:bodyPr/>
              <a:lstStyle/>
              <a:p>
                <a:pPr>
                  <a:defRPr sz="1400"/>
                </a:pPr>
                <a:endParaRPr lang="en-US"/>
              </a:p>
            </c:txPr>
            <c:showVal val="1"/>
          </c:dLbls>
          <c:cat>
            <c:strRef>
              <c:f>'Q #4'!$A$2:$A$11</c:f>
              <c:strCache>
                <c:ptCount val="10"/>
                <c:pt idx="0">
                  <c:v>Psychodynamic</c:v>
                </c:pt>
                <c:pt idx="1">
                  <c:v>Cognitive behavioral</c:v>
                </c:pt>
                <c:pt idx="2">
                  <c:v>Behavioral</c:v>
                </c:pt>
                <c:pt idx="3">
                  <c:v>Client-centered</c:v>
                </c:pt>
                <c:pt idx="4">
                  <c:v>Existential</c:v>
                </c:pt>
                <c:pt idx="5">
                  <c:v>Family/systems</c:v>
                </c:pt>
                <c:pt idx="6">
                  <c:v>Solution focused</c:v>
                </c:pt>
                <c:pt idx="7">
                  <c:v>Brief therapy</c:v>
                </c:pt>
                <c:pt idx="8">
                  <c:v>Eclectic/synthetic</c:v>
                </c:pt>
                <c:pt idx="9">
                  <c:v>Other</c:v>
                </c:pt>
              </c:strCache>
            </c:strRef>
          </c:cat>
          <c:val>
            <c:numRef>
              <c:f>'Q #4'!$B$2:$B$11</c:f>
              <c:numCache>
                <c:formatCode>0.0%</c:formatCode>
                <c:ptCount val="10"/>
                <c:pt idx="0">
                  <c:v>0.125</c:v>
                </c:pt>
                <c:pt idx="1">
                  <c:v>0.52700000000000002</c:v>
                </c:pt>
                <c:pt idx="2">
                  <c:v>0.15300000000000041</c:v>
                </c:pt>
                <c:pt idx="3">
                  <c:v>0.29400000000000032</c:v>
                </c:pt>
                <c:pt idx="4">
                  <c:v>8.3000000000000046E-2</c:v>
                </c:pt>
                <c:pt idx="5">
                  <c:v>0.30400000000000038</c:v>
                </c:pt>
                <c:pt idx="6">
                  <c:v>0.36100000000000032</c:v>
                </c:pt>
                <c:pt idx="7">
                  <c:v>0.21100000000000024</c:v>
                </c:pt>
                <c:pt idx="8">
                  <c:v>0.23</c:v>
                </c:pt>
                <c:pt idx="9">
                  <c:v>0.15300000000000041</c:v>
                </c:pt>
              </c:numCache>
            </c:numRef>
          </c:val>
        </c:ser>
        <c:dLbls>
          <c:showVal val="1"/>
        </c:dLbls>
        <c:overlap val="-25"/>
        <c:axId val="103507456"/>
        <c:axId val="103508992"/>
      </c:barChart>
      <c:catAx>
        <c:axId val="103507456"/>
        <c:scaling>
          <c:orientation val="minMax"/>
        </c:scaling>
        <c:axPos val="b"/>
        <c:numFmt formatCode="General" sourceLinked="1"/>
        <c:majorTickMark val="none"/>
        <c:tickLblPos val="nextTo"/>
        <c:txPr>
          <a:bodyPr/>
          <a:lstStyle/>
          <a:p>
            <a:pPr>
              <a:defRPr sz="1400"/>
            </a:pPr>
            <a:endParaRPr lang="en-US"/>
          </a:p>
        </c:txPr>
        <c:crossAx val="103508992"/>
        <c:crosses val="autoZero"/>
        <c:auto val="1"/>
        <c:lblAlgn val="ctr"/>
        <c:lblOffset val="100"/>
      </c:catAx>
      <c:valAx>
        <c:axId val="103508992"/>
        <c:scaling>
          <c:orientation val="minMax"/>
        </c:scaling>
        <c:delete val="1"/>
        <c:axPos val="l"/>
        <c:numFmt formatCode="0.0%" sourceLinked="1"/>
        <c:tickLblPos val="nextTo"/>
        <c:crossAx val="103507456"/>
        <c:crosses val="autoZero"/>
        <c:crossBetween val="between"/>
      </c:valAx>
    </c:plotArea>
    <c:plotVisOnly val="1"/>
    <c:dispBlanksAs val="gap"/>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style val="27"/>
  <c:chart>
    <c:title>
      <c:tx>
        <c:rich>
          <a:bodyPr/>
          <a:lstStyle/>
          <a:p>
            <a:pPr>
              <a:defRPr sz="2800">
                <a:solidFill>
                  <a:schemeClr val="accent1">
                    <a:lumMod val="60000"/>
                    <a:lumOff val="40000"/>
                  </a:schemeClr>
                </a:solidFill>
              </a:defRPr>
            </a:pPr>
            <a:r>
              <a:rPr lang="en-US" sz="2800">
                <a:solidFill>
                  <a:schemeClr val="accent1">
                    <a:lumMod val="60000"/>
                    <a:lumOff val="40000"/>
                  </a:schemeClr>
                </a:solidFill>
              </a:rPr>
              <a:t>Do you use bibliotherapy in your work with clients?</a:t>
            </a:r>
          </a:p>
        </c:rich>
      </c:tx>
      <c:layout>
        <c:manualLayout>
          <c:xMode val="edge"/>
          <c:yMode val="edge"/>
          <c:x val="0.11734739221953661"/>
          <c:y val="1.3157894736842111E-2"/>
        </c:manualLayout>
      </c:layout>
    </c:title>
    <c:plotArea>
      <c:layout/>
      <c:pieChart>
        <c:varyColors val="1"/>
        <c:ser>
          <c:idx val="0"/>
          <c:order val="0"/>
          <c:dLbls>
            <c:delete val="1"/>
          </c:dLbls>
          <c:cat>
            <c:strRef>
              <c:f>'Q #5'!$A$2:$A$3</c:f>
              <c:strCache>
                <c:ptCount val="2"/>
                <c:pt idx="0">
                  <c:v>Yes</c:v>
                </c:pt>
                <c:pt idx="1">
                  <c:v>No</c:v>
                </c:pt>
              </c:strCache>
            </c:strRef>
          </c:cat>
          <c:val>
            <c:numRef>
              <c:f>'Q #5'!$B$2:$B$3</c:f>
              <c:numCache>
                <c:formatCode>0.0%</c:formatCode>
                <c:ptCount val="2"/>
                <c:pt idx="0">
                  <c:v>0.78700000000000003</c:v>
                </c:pt>
                <c:pt idx="1">
                  <c:v>0.21300000000000024</c:v>
                </c:pt>
              </c:numCache>
            </c:numRef>
          </c:val>
        </c:ser>
        <c:dLbls>
          <c:showCatName val="1"/>
          <c:showPercent val="1"/>
        </c:dLbls>
        <c:firstSliceAng val="0"/>
      </c:pieChart>
    </c:plotArea>
    <c:plotVisOnly val="1"/>
    <c:dispBlanksAs val="zero"/>
  </c:chart>
  <c:txPr>
    <a:bodyPr/>
    <a:lstStyle/>
    <a:p>
      <a:pPr>
        <a:defRPr sz="1800"/>
      </a:pPr>
      <a:endParaRPr lang="en-US"/>
    </a:p>
  </c:txPr>
  <c:externalData r:id="rId1"/>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sz="2400" dirty="0" smtClean="0">
                <a:solidFill>
                  <a:schemeClr val="accent1">
                    <a:lumMod val="60000"/>
                    <a:lumOff val="40000"/>
                  </a:schemeClr>
                </a:solidFill>
              </a:rPr>
              <a:t>With what percentage of your clients do you use Bibliotherapy?</a:t>
            </a:r>
            <a:endParaRPr lang="en-US" sz="2400" dirty="0">
              <a:solidFill>
                <a:schemeClr val="accent1">
                  <a:lumMod val="60000"/>
                  <a:lumOff val="40000"/>
                </a:schemeClr>
              </a:solidFill>
            </a:endParaRPr>
          </a:p>
        </c:rich>
      </c:tx>
      <c:layout/>
    </c:title>
    <c:plotArea>
      <c:layout/>
      <c:barChart>
        <c:barDir val="col"/>
        <c:grouping val="clustered"/>
        <c:ser>
          <c:idx val="0"/>
          <c:order val="0"/>
          <c:cat>
            <c:strRef>
              <c:f>'Q #6'!$A$2:$A$6</c:f>
              <c:strCache>
                <c:ptCount val="5"/>
                <c:pt idx="0">
                  <c:v>1-20%</c:v>
                </c:pt>
                <c:pt idx="1">
                  <c:v>21-40%</c:v>
                </c:pt>
                <c:pt idx="2">
                  <c:v>41-60%</c:v>
                </c:pt>
                <c:pt idx="3">
                  <c:v>61-80%</c:v>
                </c:pt>
                <c:pt idx="4">
                  <c:v>81-100%</c:v>
                </c:pt>
              </c:strCache>
            </c:strRef>
          </c:cat>
          <c:val>
            <c:numRef>
              <c:f>'Q #6'!$B$2:$B$6</c:f>
              <c:numCache>
                <c:formatCode>0.0%</c:formatCode>
                <c:ptCount val="5"/>
                <c:pt idx="0">
                  <c:v>0.20800000000000021</c:v>
                </c:pt>
                <c:pt idx="1">
                  <c:v>0.35600000000000032</c:v>
                </c:pt>
                <c:pt idx="2">
                  <c:v>0.16700000000000001</c:v>
                </c:pt>
                <c:pt idx="3">
                  <c:v>0.14800000000000021</c:v>
                </c:pt>
                <c:pt idx="4">
                  <c:v>0.125</c:v>
                </c:pt>
              </c:numCache>
            </c:numRef>
          </c:val>
        </c:ser>
        <c:axId val="103650432"/>
        <c:axId val="103652352"/>
      </c:barChart>
      <c:catAx>
        <c:axId val="103650432"/>
        <c:scaling>
          <c:orientation val="minMax"/>
        </c:scaling>
        <c:axPos val="b"/>
        <c:title>
          <c:tx>
            <c:rich>
              <a:bodyPr/>
              <a:lstStyle/>
              <a:p>
                <a:pPr>
                  <a:defRPr/>
                </a:pPr>
                <a:r>
                  <a:rPr lang="en-US" dirty="0" smtClean="0"/>
                  <a:t>Percentage of Clients</a:t>
                </a:r>
                <a:endParaRPr lang="en-US" dirty="0"/>
              </a:p>
            </c:rich>
          </c:tx>
          <c:layout/>
        </c:title>
        <c:numFmt formatCode="General" sourceLinked="1"/>
        <c:majorTickMark val="none"/>
        <c:tickLblPos val="nextTo"/>
        <c:crossAx val="103652352"/>
        <c:crosses val="autoZero"/>
        <c:auto val="1"/>
        <c:lblAlgn val="ctr"/>
        <c:lblOffset val="100"/>
      </c:catAx>
      <c:valAx>
        <c:axId val="103652352"/>
        <c:scaling>
          <c:orientation val="minMax"/>
        </c:scaling>
        <c:axPos val="l"/>
        <c:majorGridlines/>
        <c:title>
          <c:tx>
            <c:rich>
              <a:bodyPr/>
              <a:lstStyle/>
              <a:p>
                <a:pPr>
                  <a:defRPr/>
                </a:pPr>
                <a:r>
                  <a:rPr lang="en-US" dirty="0" smtClean="0"/>
                  <a:t>Percentage</a:t>
                </a:r>
                <a:r>
                  <a:rPr lang="en-US" baseline="0" dirty="0" smtClean="0"/>
                  <a:t> of Respondents</a:t>
                </a:r>
                <a:endParaRPr lang="en-US" dirty="0"/>
              </a:p>
            </c:rich>
          </c:tx>
          <c:layout/>
        </c:title>
        <c:numFmt formatCode="0.0%" sourceLinked="1"/>
        <c:tickLblPos val="nextTo"/>
        <c:crossAx val="103650432"/>
        <c:crosses val="autoZero"/>
        <c:crossBetween val="between"/>
      </c:valAx>
    </c:plotArea>
    <c:plotVisOnly val="1"/>
    <c:dispBlanksAs val="zero"/>
  </c:chart>
  <c:txPr>
    <a:bodyPr/>
    <a:lstStyle/>
    <a:p>
      <a:pPr>
        <a:defRPr sz="1800"/>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style val="27"/>
  <c:chart>
    <c:title>
      <c:tx>
        <c:rich>
          <a:bodyPr/>
          <a:lstStyle/>
          <a:p>
            <a:pPr>
              <a:defRPr sz="2800">
                <a:solidFill>
                  <a:schemeClr val="accent1">
                    <a:lumMod val="60000"/>
                    <a:lumOff val="40000"/>
                  </a:schemeClr>
                </a:solidFill>
              </a:defRPr>
            </a:pPr>
            <a:r>
              <a:rPr lang="en-US" sz="2800">
                <a:solidFill>
                  <a:schemeClr val="accent1">
                    <a:lumMod val="60000"/>
                    <a:lumOff val="40000"/>
                  </a:schemeClr>
                </a:solidFill>
              </a:rPr>
              <a:t>Preparation to Use Bibliotherapy</a:t>
            </a:r>
          </a:p>
        </c:rich>
      </c:tx>
      <c:layout/>
    </c:title>
    <c:plotArea>
      <c:layout/>
      <c:barChart>
        <c:barDir val="col"/>
        <c:grouping val="clustered"/>
        <c:ser>
          <c:idx val="0"/>
          <c:order val="0"/>
          <c:dLbls>
            <c:showVal val="1"/>
          </c:dLbls>
          <c:cat>
            <c:strRef>
              <c:f>'Q #14'!$A$3:$A$8</c:f>
              <c:strCache>
                <c:ptCount val="6"/>
                <c:pt idx="0">
                  <c:v>Certification program</c:v>
                </c:pt>
                <c:pt idx="1">
                  <c:v>Formal counselor training program</c:v>
                </c:pt>
                <c:pt idx="2">
                  <c:v>Peer training (informal)</c:v>
                </c:pt>
                <c:pt idx="3">
                  <c:v>Professional development (conferences, workshops)</c:v>
                </c:pt>
                <c:pt idx="4">
                  <c:v>Self-taught</c:v>
                </c:pt>
                <c:pt idx="5">
                  <c:v>No training</c:v>
                </c:pt>
              </c:strCache>
            </c:strRef>
          </c:cat>
          <c:val>
            <c:numRef>
              <c:f>'Q #14'!$B$3:$B$8</c:f>
              <c:numCache>
                <c:formatCode>0.0%</c:formatCode>
                <c:ptCount val="6"/>
                <c:pt idx="0">
                  <c:v>5.8000000000000003E-2</c:v>
                </c:pt>
                <c:pt idx="1">
                  <c:v>0.47800000000000031</c:v>
                </c:pt>
                <c:pt idx="2">
                  <c:v>0.29000000000000031</c:v>
                </c:pt>
                <c:pt idx="3">
                  <c:v>0.43800000000000089</c:v>
                </c:pt>
                <c:pt idx="4">
                  <c:v>0.5</c:v>
                </c:pt>
                <c:pt idx="5">
                  <c:v>3.5999999999999997E-2</c:v>
                </c:pt>
              </c:numCache>
            </c:numRef>
          </c:val>
        </c:ser>
        <c:dLbls>
          <c:showVal val="1"/>
        </c:dLbls>
        <c:overlap val="-25"/>
        <c:axId val="103697792"/>
        <c:axId val="103703680"/>
      </c:barChart>
      <c:catAx>
        <c:axId val="103697792"/>
        <c:scaling>
          <c:orientation val="minMax"/>
        </c:scaling>
        <c:axPos val="b"/>
        <c:majorTickMark val="none"/>
        <c:tickLblPos val="nextTo"/>
        <c:crossAx val="103703680"/>
        <c:crosses val="autoZero"/>
        <c:auto val="1"/>
        <c:lblAlgn val="ctr"/>
        <c:lblOffset val="100"/>
      </c:catAx>
      <c:valAx>
        <c:axId val="103703680"/>
        <c:scaling>
          <c:orientation val="minMax"/>
        </c:scaling>
        <c:delete val="1"/>
        <c:axPos val="l"/>
        <c:numFmt formatCode="0.0%" sourceLinked="1"/>
        <c:majorTickMark val="none"/>
        <c:tickLblPos val="nextTo"/>
        <c:crossAx val="103697792"/>
        <c:crosses val="autoZero"/>
        <c:crossBetween val="between"/>
      </c:valAx>
    </c:plotArea>
    <c:plotVisOnly val="1"/>
    <c:dispBlanksAs val="zero"/>
  </c:chart>
  <c:txPr>
    <a:bodyPr/>
    <a:lstStyle/>
    <a:p>
      <a:pPr>
        <a:defRPr sz="1800"/>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style val="28"/>
  <c:chart>
    <c:title>
      <c:tx>
        <c:rich>
          <a:bodyPr/>
          <a:lstStyle/>
          <a:p>
            <a:pPr>
              <a:defRPr sz="2800">
                <a:solidFill>
                  <a:schemeClr val="accent1">
                    <a:lumMod val="60000"/>
                    <a:lumOff val="40000"/>
                  </a:schemeClr>
                </a:solidFill>
              </a:defRPr>
            </a:pPr>
            <a:r>
              <a:rPr lang="en-US" sz="2800" dirty="0">
                <a:solidFill>
                  <a:schemeClr val="accent1">
                    <a:lumMod val="60000"/>
                    <a:lumOff val="40000"/>
                  </a:schemeClr>
                </a:solidFill>
              </a:rPr>
              <a:t>How</a:t>
            </a:r>
            <a:r>
              <a:rPr lang="en-US" sz="2800" baseline="0" dirty="0">
                <a:solidFill>
                  <a:schemeClr val="accent1">
                    <a:lumMod val="60000"/>
                    <a:lumOff val="40000"/>
                  </a:schemeClr>
                </a:solidFill>
              </a:rPr>
              <a:t> do you choose books for clients?</a:t>
            </a:r>
            <a:endParaRPr lang="en-US" sz="2800" dirty="0">
              <a:solidFill>
                <a:schemeClr val="accent1">
                  <a:lumMod val="60000"/>
                  <a:lumOff val="40000"/>
                </a:schemeClr>
              </a:solidFill>
            </a:endParaRPr>
          </a:p>
        </c:rich>
      </c:tx>
      <c:layout>
        <c:manualLayout>
          <c:xMode val="edge"/>
          <c:yMode val="edge"/>
          <c:x val="0.12521872265966755"/>
          <c:y val="0"/>
        </c:manualLayout>
      </c:layout>
    </c:title>
    <c:plotArea>
      <c:layout/>
      <c:barChart>
        <c:barDir val="bar"/>
        <c:grouping val="clustered"/>
        <c:ser>
          <c:idx val="0"/>
          <c:order val="0"/>
          <c:dLbls>
            <c:txPr>
              <a:bodyPr/>
              <a:lstStyle/>
              <a:p>
                <a:pPr>
                  <a:defRPr sz="1600"/>
                </a:pPr>
                <a:endParaRPr lang="en-US"/>
              </a:p>
            </c:txPr>
            <c:showVal val="1"/>
          </c:dLbls>
          <c:cat>
            <c:strRef>
              <c:f>'Q #15'!$A$2:$A$8</c:f>
              <c:strCache>
                <c:ptCount val="7"/>
                <c:pt idx="0">
                  <c:v>Read it myself</c:v>
                </c:pt>
                <c:pt idx="1">
                  <c:v>Peer recommendation</c:v>
                </c:pt>
                <c:pt idx="2">
                  <c:v>Book review(s)</c:v>
                </c:pt>
                <c:pt idx="3">
                  <c:v>Client recommendation</c:v>
                </c:pt>
                <c:pt idx="4">
                  <c:v>Formal evaluation tool</c:v>
                </c:pt>
                <c:pt idx="5">
                  <c:v>Intuition</c:v>
                </c:pt>
                <c:pt idx="6">
                  <c:v>Librarian recommendation</c:v>
                </c:pt>
              </c:strCache>
            </c:strRef>
          </c:cat>
          <c:val>
            <c:numRef>
              <c:f>'Q #15'!$B$2:$B$8</c:f>
              <c:numCache>
                <c:formatCode>0.0%</c:formatCode>
                <c:ptCount val="7"/>
                <c:pt idx="0">
                  <c:v>0.97800000000000065</c:v>
                </c:pt>
                <c:pt idx="1">
                  <c:v>0.73200000000000065</c:v>
                </c:pt>
                <c:pt idx="2">
                  <c:v>0.37100000000000088</c:v>
                </c:pt>
                <c:pt idx="3">
                  <c:v>0.42900000000000038</c:v>
                </c:pt>
                <c:pt idx="4">
                  <c:v>0.11600000000000002</c:v>
                </c:pt>
                <c:pt idx="5">
                  <c:v>0.29000000000000031</c:v>
                </c:pt>
                <c:pt idx="6">
                  <c:v>3.1000000000000052E-2</c:v>
                </c:pt>
              </c:numCache>
            </c:numRef>
          </c:val>
        </c:ser>
        <c:dLbls>
          <c:showVal val="1"/>
        </c:dLbls>
        <c:axId val="103744640"/>
        <c:axId val="103746176"/>
      </c:barChart>
      <c:catAx>
        <c:axId val="103744640"/>
        <c:scaling>
          <c:orientation val="minMax"/>
        </c:scaling>
        <c:axPos val="l"/>
        <c:numFmt formatCode="General" sourceLinked="1"/>
        <c:majorTickMark val="none"/>
        <c:tickLblPos val="nextTo"/>
        <c:txPr>
          <a:bodyPr/>
          <a:lstStyle/>
          <a:p>
            <a:pPr>
              <a:defRPr sz="1800"/>
            </a:pPr>
            <a:endParaRPr lang="en-US"/>
          </a:p>
        </c:txPr>
        <c:crossAx val="103746176"/>
        <c:crosses val="autoZero"/>
        <c:auto val="1"/>
        <c:lblAlgn val="ctr"/>
        <c:lblOffset val="100"/>
      </c:catAx>
      <c:valAx>
        <c:axId val="103746176"/>
        <c:scaling>
          <c:orientation val="minMax"/>
        </c:scaling>
        <c:delete val="1"/>
        <c:axPos val="b"/>
        <c:numFmt formatCode="0.0%" sourceLinked="1"/>
        <c:tickLblPos val="nextTo"/>
        <c:crossAx val="103744640"/>
        <c:crosses val="autoZero"/>
        <c:crossBetween val="between"/>
      </c:valAx>
    </c:plotArea>
    <c:plotVisOnly val="1"/>
    <c:dispBlanksAs val="gap"/>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style val="28"/>
  <c:chart>
    <c:title>
      <c:tx>
        <c:rich>
          <a:bodyPr/>
          <a:lstStyle/>
          <a:p>
            <a:pPr>
              <a:defRPr sz="2400"/>
            </a:pPr>
            <a:r>
              <a:rPr lang="en-US" sz="2400" dirty="0" smtClean="0"/>
              <a:t>Most Valuable </a:t>
            </a:r>
            <a:r>
              <a:rPr lang="en-US" sz="2400" dirty="0"/>
              <a:t>Way to Choose Materials for </a:t>
            </a:r>
            <a:r>
              <a:rPr lang="en-US" sz="2400" dirty="0" smtClean="0"/>
              <a:t>Bibliotherapy Use with Clients</a:t>
            </a:r>
            <a:endParaRPr lang="en-US" sz="2400" dirty="0"/>
          </a:p>
        </c:rich>
      </c:tx>
      <c:layout>
        <c:manualLayout>
          <c:xMode val="edge"/>
          <c:yMode val="edge"/>
          <c:x val="0.25286111111111109"/>
          <c:y val="6.666666666666668E-2"/>
        </c:manualLayout>
      </c:layout>
    </c:title>
    <c:plotArea>
      <c:layout/>
      <c:barChart>
        <c:barDir val="bar"/>
        <c:grouping val="clustered"/>
        <c:ser>
          <c:idx val="0"/>
          <c:order val="0"/>
          <c:dLbls>
            <c:txPr>
              <a:bodyPr/>
              <a:lstStyle/>
              <a:p>
                <a:pPr>
                  <a:defRPr sz="1400"/>
                </a:pPr>
                <a:endParaRPr lang="en-US"/>
              </a:p>
            </c:txPr>
            <c:showVal val="1"/>
          </c:dLbls>
          <c:cat>
            <c:strRef>
              <c:f>'Q #16'!$A$2:$A$8</c:f>
              <c:strCache>
                <c:ptCount val="7"/>
                <c:pt idx="0">
                  <c:v>Read it myself</c:v>
                </c:pt>
                <c:pt idx="1">
                  <c:v>Peer recommendation</c:v>
                </c:pt>
                <c:pt idx="2">
                  <c:v>Book review</c:v>
                </c:pt>
                <c:pt idx="3">
                  <c:v>Client recommendation</c:v>
                </c:pt>
                <c:pt idx="4">
                  <c:v>Formal evaluation tool</c:v>
                </c:pt>
                <c:pt idx="5">
                  <c:v>Intuition</c:v>
                </c:pt>
                <c:pt idx="6">
                  <c:v>Librarian recommendation</c:v>
                </c:pt>
              </c:strCache>
            </c:strRef>
          </c:cat>
          <c:val>
            <c:numRef>
              <c:f>'Q #16'!$B$2:$B$8</c:f>
              <c:numCache>
                <c:formatCode>0.0%</c:formatCode>
                <c:ptCount val="7"/>
                <c:pt idx="0">
                  <c:v>0.74400000000000177</c:v>
                </c:pt>
                <c:pt idx="1">
                  <c:v>8.5000000000000006E-2</c:v>
                </c:pt>
                <c:pt idx="2">
                  <c:v>4.0000000000000022E-2</c:v>
                </c:pt>
                <c:pt idx="3">
                  <c:v>4.9000000000000113E-2</c:v>
                </c:pt>
                <c:pt idx="4">
                  <c:v>2.1999999999999999E-2</c:v>
                </c:pt>
                <c:pt idx="5">
                  <c:v>4.0000000000000022E-2</c:v>
                </c:pt>
                <c:pt idx="6">
                  <c:v>4.0000000000000114E-3</c:v>
                </c:pt>
              </c:numCache>
            </c:numRef>
          </c:val>
        </c:ser>
        <c:dLbls>
          <c:showVal val="1"/>
        </c:dLbls>
        <c:axId val="103778944"/>
        <c:axId val="103793024"/>
      </c:barChart>
      <c:catAx>
        <c:axId val="103778944"/>
        <c:scaling>
          <c:orientation val="minMax"/>
        </c:scaling>
        <c:axPos val="l"/>
        <c:majorTickMark val="none"/>
        <c:tickLblPos val="nextTo"/>
        <c:txPr>
          <a:bodyPr/>
          <a:lstStyle/>
          <a:p>
            <a:pPr>
              <a:defRPr sz="1600"/>
            </a:pPr>
            <a:endParaRPr lang="en-US"/>
          </a:p>
        </c:txPr>
        <c:crossAx val="103793024"/>
        <c:crosses val="autoZero"/>
        <c:auto val="1"/>
        <c:lblAlgn val="ctr"/>
        <c:lblOffset val="100"/>
      </c:catAx>
      <c:valAx>
        <c:axId val="103793024"/>
        <c:scaling>
          <c:orientation val="minMax"/>
        </c:scaling>
        <c:delete val="1"/>
        <c:axPos val="b"/>
        <c:numFmt formatCode="0.0%" sourceLinked="1"/>
        <c:tickLblPos val="nextTo"/>
        <c:crossAx val="103778944"/>
        <c:crosses val="autoZero"/>
        <c:crossBetween val="between"/>
      </c:valAx>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
  <c:chart>
    <c:title>
      <c:tx>
        <c:rich>
          <a:bodyPr/>
          <a:lstStyle/>
          <a:p>
            <a:pPr>
              <a:defRPr sz="3200"/>
            </a:pPr>
            <a:r>
              <a:rPr lang="en-US" sz="3200" dirty="0" smtClean="0">
                <a:solidFill>
                  <a:schemeClr val="accent1">
                    <a:lumMod val="60000"/>
                    <a:lumOff val="40000"/>
                  </a:schemeClr>
                </a:solidFill>
              </a:rPr>
              <a:t>BSP-ACA Demographics:</a:t>
            </a:r>
            <a:r>
              <a:rPr lang="en-US" sz="3200" baseline="0" dirty="0" smtClean="0">
                <a:solidFill>
                  <a:schemeClr val="accent1">
                    <a:lumMod val="60000"/>
                    <a:lumOff val="40000"/>
                  </a:schemeClr>
                </a:solidFill>
              </a:rPr>
              <a:t> Gender</a:t>
            </a:r>
            <a:endParaRPr lang="en-US" sz="3200" dirty="0">
              <a:solidFill>
                <a:schemeClr val="accent1">
                  <a:lumMod val="60000"/>
                  <a:lumOff val="40000"/>
                </a:schemeClr>
              </a:solidFill>
            </a:endParaRPr>
          </a:p>
        </c:rich>
      </c:tx>
      <c:layout/>
    </c:title>
    <c:plotArea>
      <c:layout/>
      <c:barChart>
        <c:barDir val="bar"/>
        <c:grouping val="clustered"/>
        <c:ser>
          <c:idx val="0"/>
          <c:order val="0"/>
          <c:tx>
            <c:strRef>
              <c:f>Sheet5!$B$1</c:f>
              <c:strCache>
                <c:ptCount val="1"/>
                <c:pt idx="0">
                  <c:v>BPS</c:v>
                </c:pt>
              </c:strCache>
            </c:strRef>
          </c:tx>
          <c:dLbls>
            <c:delete val="1"/>
          </c:dLbls>
          <c:cat>
            <c:strRef>
              <c:f>Sheet5!$A$2:$A$3</c:f>
              <c:strCache>
                <c:ptCount val="2"/>
                <c:pt idx="0">
                  <c:v>Female</c:v>
                </c:pt>
                <c:pt idx="1">
                  <c:v>Male</c:v>
                </c:pt>
              </c:strCache>
            </c:strRef>
          </c:cat>
          <c:val>
            <c:numRef>
              <c:f>Sheet5!$B$2:$B$3</c:f>
              <c:numCache>
                <c:formatCode>0%</c:formatCode>
                <c:ptCount val="2"/>
                <c:pt idx="0">
                  <c:v>0.79</c:v>
                </c:pt>
                <c:pt idx="1">
                  <c:v>0.21000000000000005</c:v>
                </c:pt>
              </c:numCache>
            </c:numRef>
          </c:val>
        </c:ser>
        <c:ser>
          <c:idx val="1"/>
          <c:order val="1"/>
          <c:tx>
            <c:strRef>
              <c:f>Sheet5!$C$1</c:f>
              <c:strCache>
                <c:ptCount val="1"/>
                <c:pt idx="0">
                  <c:v>ACA</c:v>
                </c:pt>
              </c:strCache>
            </c:strRef>
          </c:tx>
          <c:dLbls>
            <c:dLblPos val="inEnd"/>
            <c:showVal val="1"/>
          </c:dLbls>
          <c:cat>
            <c:strRef>
              <c:f>Sheet5!$A$2:$A$3</c:f>
              <c:strCache>
                <c:ptCount val="2"/>
                <c:pt idx="0">
                  <c:v>Female</c:v>
                </c:pt>
                <c:pt idx="1">
                  <c:v>Male</c:v>
                </c:pt>
              </c:strCache>
            </c:strRef>
          </c:cat>
          <c:val>
            <c:numRef>
              <c:f>Sheet5!$C$2:$C$3</c:f>
              <c:numCache>
                <c:formatCode>0%</c:formatCode>
                <c:ptCount val="2"/>
                <c:pt idx="0">
                  <c:v>0.7200000000000002</c:v>
                </c:pt>
                <c:pt idx="1">
                  <c:v>0.28000000000000008</c:v>
                </c:pt>
              </c:numCache>
            </c:numRef>
          </c:val>
        </c:ser>
        <c:dLbls>
          <c:showVal val="1"/>
        </c:dLbls>
        <c:gapWidth val="75"/>
        <c:overlap val="40"/>
        <c:axId val="33238400"/>
        <c:axId val="33252480"/>
      </c:barChart>
      <c:catAx>
        <c:axId val="33238400"/>
        <c:scaling>
          <c:orientation val="minMax"/>
        </c:scaling>
        <c:axPos val="l"/>
        <c:majorTickMark val="none"/>
        <c:tickLblPos val="nextTo"/>
        <c:crossAx val="33252480"/>
        <c:crosses val="autoZero"/>
        <c:auto val="1"/>
        <c:lblAlgn val="ctr"/>
        <c:lblOffset val="100"/>
      </c:catAx>
      <c:valAx>
        <c:axId val="33252480"/>
        <c:scaling>
          <c:orientation val="minMax"/>
        </c:scaling>
        <c:axPos val="b"/>
        <c:majorGridlines/>
        <c:numFmt formatCode="0%" sourceLinked="1"/>
        <c:majorTickMark val="none"/>
        <c:tickLblPos val="nextTo"/>
        <c:crossAx val="33238400"/>
        <c:crosses val="autoZero"/>
        <c:crossBetween val="between"/>
      </c:valAx>
    </c:plotArea>
    <c:legend>
      <c:legendPos val="r"/>
      <c:layout/>
    </c:legend>
    <c:plotVisOnly val="1"/>
  </c:chart>
  <c:txPr>
    <a:bodyPr/>
    <a:lstStyle/>
    <a:p>
      <a:pPr>
        <a:defRPr sz="18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style val="35"/>
  <c:chart>
    <c:title>
      <c:tx>
        <c:rich>
          <a:bodyPr/>
          <a:lstStyle/>
          <a:p>
            <a:pPr>
              <a:defRPr/>
            </a:pPr>
            <a:r>
              <a:rPr lang="en-US" dirty="0" smtClean="0"/>
              <a:t>Percentage of Clients with Whom Use Bibliotherapy:</a:t>
            </a:r>
            <a:r>
              <a:rPr lang="en-US" baseline="0" dirty="0" smtClean="0"/>
              <a:t> Age Groups</a:t>
            </a:r>
            <a:endParaRPr lang="en-US" dirty="0"/>
          </a:p>
        </c:rich>
      </c:tx>
      <c:layout/>
    </c:title>
    <c:plotArea>
      <c:layout/>
      <c:barChart>
        <c:barDir val="col"/>
        <c:grouping val="clustered"/>
        <c:ser>
          <c:idx val="0"/>
          <c:order val="0"/>
          <c:tx>
            <c:strRef>
              <c:f>'Q #7'!$B$2</c:f>
              <c:strCache>
                <c:ptCount val="1"/>
                <c:pt idx="0">
                  <c:v>NA</c:v>
                </c:pt>
              </c:strCache>
            </c:strRef>
          </c:tx>
          <c:cat>
            <c:strRef>
              <c:f>'Q #7'!$A$3:$A$10</c:f>
              <c:strCache>
                <c:ptCount val="8"/>
                <c:pt idx="0">
                  <c:v>2 - 7 yrs</c:v>
                </c:pt>
                <c:pt idx="1">
                  <c:v>8 - 12 yrs</c:v>
                </c:pt>
                <c:pt idx="2">
                  <c:v>13 - 18 yrs</c:v>
                </c:pt>
                <c:pt idx="3">
                  <c:v>19 - 25 yrs</c:v>
                </c:pt>
                <c:pt idx="4">
                  <c:v>26 - 40 yrs</c:v>
                </c:pt>
                <c:pt idx="5">
                  <c:v>41- 60 yrs</c:v>
                </c:pt>
                <c:pt idx="6">
                  <c:v>61 - 80 yrs</c:v>
                </c:pt>
                <c:pt idx="7">
                  <c:v>81 or older</c:v>
                </c:pt>
              </c:strCache>
            </c:strRef>
          </c:cat>
          <c:val>
            <c:numRef>
              <c:f>'Q #7'!$B$3:$B$10</c:f>
              <c:numCache>
                <c:formatCode>0.0%</c:formatCode>
                <c:ptCount val="8"/>
                <c:pt idx="0">
                  <c:v>0.32700000000000023</c:v>
                </c:pt>
                <c:pt idx="1">
                  <c:v>0.2420000000000001</c:v>
                </c:pt>
                <c:pt idx="2">
                  <c:v>0.1490000000000001</c:v>
                </c:pt>
                <c:pt idx="3">
                  <c:v>6.9000000000000034E-2</c:v>
                </c:pt>
                <c:pt idx="4">
                  <c:v>6.6000000000000003E-2</c:v>
                </c:pt>
                <c:pt idx="5">
                  <c:v>0.10400000000000002</c:v>
                </c:pt>
                <c:pt idx="6">
                  <c:v>0.33700000000000035</c:v>
                </c:pt>
                <c:pt idx="7">
                  <c:v>0.69199999999999995</c:v>
                </c:pt>
              </c:numCache>
            </c:numRef>
          </c:val>
        </c:ser>
        <c:ser>
          <c:idx val="1"/>
          <c:order val="1"/>
          <c:tx>
            <c:strRef>
              <c:f>'Q #7'!$C$2</c:f>
              <c:strCache>
                <c:ptCount val="1"/>
                <c:pt idx="0">
                  <c:v>1-20%</c:v>
                </c:pt>
              </c:strCache>
            </c:strRef>
          </c:tx>
          <c:cat>
            <c:strRef>
              <c:f>'Q #7'!$A$3:$A$10</c:f>
              <c:strCache>
                <c:ptCount val="8"/>
                <c:pt idx="0">
                  <c:v>2 - 7 yrs</c:v>
                </c:pt>
                <c:pt idx="1">
                  <c:v>8 - 12 yrs</c:v>
                </c:pt>
                <c:pt idx="2">
                  <c:v>13 - 18 yrs</c:v>
                </c:pt>
                <c:pt idx="3">
                  <c:v>19 - 25 yrs</c:v>
                </c:pt>
                <c:pt idx="4">
                  <c:v>26 - 40 yrs</c:v>
                </c:pt>
                <c:pt idx="5">
                  <c:v>41- 60 yrs</c:v>
                </c:pt>
                <c:pt idx="6">
                  <c:v>61 - 80 yrs</c:v>
                </c:pt>
                <c:pt idx="7">
                  <c:v>81 or older</c:v>
                </c:pt>
              </c:strCache>
            </c:strRef>
          </c:cat>
          <c:val>
            <c:numRef>
              <c:f>'Q #7'!$C$3:$C$10</c:f>
              <c:numCache>
                <c:formatCode>0.0%</c:formatCode>
                <c:ptCount val="8"/>
                <c:pt idx="0">
                  <c:v>0.32700000000000023</c:v>
                </c:pt>
                <c:pt idx="1">
                  <c:v>0.33300000000000035</c:v>
                </c:pt>
                <c:pt idx="2">
                  <c:v>0.38100000000000023</c:v>
                </c:pt>
                <c:pt idx="3">
                  <c:v>0.26400000000000001</c:v>
                </c:pt>
                <c:pt idx="4">
                  <c:v>0.22</c:v>
                </c:pt>
                <c:pt idx="5">
                  <c:v>0.2080000000000001</c:v>
                </c:pt>
                <c:pt idx="6">
                  <c:v>0.24700000000000011</c:v>
                </c:pt>
                <c:pt idx="7">
                  <c:v>0.23100000000000001</c:v>
                </c:pt>
              </c:numCache>
            </c:numRef>
          </c:val>
        </c:ser>
        <c:ser>
          <c:idx val="2"/>
          <c:order val="2"/>
          <c:tx>
            <c:strRef>
              <c:f>'Q #7'!$D$2</c:f>
              <c:strCache>
                <c:ptCount val="1"/>
                <c:pt idx="0">
                  <c:v>21-40%</c:v>
                </c:pt>
              </c:strCache>
            </c:strRef>
          </c:tx>
          <c:cat>
            <c:strRef>
              <c:f>'Q #7'!$A$3:$A$10</c:f>
              <c:strCache>
                <c:ptCount val="8"/>
                <c:pt idx="0">
                  <c:v>2 - 7 yrs</c:v>
                </c:pt>
                <c:pt idx="1">
                  <c:v>8 - 12 yrs</c:v>
                </c:pt>
                <c:pt idx="2">
                  <c:v>13 - 18 yrs</c:v>
                </c:pt>
                <c:pt idx="3">
                  <c:v>19 - 25 yrs</c:v>
                </c:pt>
                <c:pt idx="4">
                  <c:v>26 - 40 yrs</c:v>
                </c:pt>
                <c:pt idx="5">
                  <c:v>41- 60 yrs</c:v>
                </c:pt>
                <c:pt idx="6">
                  <c:v>61 - 80 yrs</c:v>
                </c:pt>
                <c:pt idx="7">
                  <c:v>81 or older</c:v>
                </c:pt>
              </c:strCache>
            </c:strRef>
          </c:cat>
          <c:val>
            <c:numRef>
              <c:f>'Q #7'!$D$3:$D$10</c:f>
              <c:numCache>
                <c:formatCode>0.0%</c:formatCode>
                <c:ptCount val="8"/>
                <c:pt idx="0">
                  <c:v>6.5000000000000002E-2</c:v>
                </c:pt>
                <c:pt idx="1">
                  <c:v>0.13300000000000001</c:v>
                </c:pt>
                <c:pt idx="2">
                  <c:v>0.24600000000000011</c:v>
                </c:pt>
                <c:pt idx="3">
                  <c:v>0.30800000000000022</c:v>
                </c:pt>
                <c:pt idx="4">
                  <c:v>0.26400000000000001</c:v>
                </c:pt>
                <c:pt idx="5">
                  <c:v>0.2400000000000001</c:v>
                </c:pt>
                <c:pt idx="6">
                  <c:v>0.15700000000000011</c:v>
                </c:pt>
                <c:pt idx="7">
                  <c:v>3.1000000000000017E-2</c:v>
                </c:pt>
              </c:numCache>
            </c:numRef>
          </c:val>
        </c:ser>
        <c:ser>
          <c:idx val="3"/>
          <c:order val="3"/>
          <c:tx>
            <c:strRef>
              <c:f>'Q #7'!$E$2</c:f>
              <c:strCache>
                <c:ptCount val="1"/>
                <c:pt idx="0">
                  <c:v>41-60%</c:v>
                </c:pt>
              </c:strCache>
            </c:strRef>
          </c:tx>
          <c:cat>
            <c:strRef>
              <c:f>'Q #7'!$A$3:$A$10</c:f>
              <c:strCache>
                <c:ptCount val="8"/>
                <c:pt idx="0">
                  <c:v>2 - 7 yrs</c:v>
                </c:pt>
                <c:pt idx="1">
                  <c:v>8 - 12 yrs</c:v>
                </c:pt>
                <c:pt idx="2">
                  <c:v>13 - 18 yrs</c:v>
                </c:pt>
                <c:pt idx="3">
                  <c:v>19 - 25 yrs</c:v>
                </c:pt>
                <c:pt idx="4">
                  <c:v>26 - 40 yrs</c:v>
                </c:pt>
                <c:pt idx="5">
                  <c:v>41- 60 yrs</c:v>
                </c:pt>
                <c:pt idx="6">
                  <c:v>61 - 80 yrs</c:v>
                </c:pt>
                <c:pt idx="7">
                  <c:v>81 or older</c:v>
                </c:pt>
              </c:strCache>
            </c:strRef>
          </c:cat>
          <c:val>
            <c:numRef>
              <c:f>'Q #7'!$E$3:$E$10</c:f>
              <c:numCache>
                <c:formatCode>0.0%</c:formatCode>
                <c:ptCount val="8"/>
                <c:pt idx="0">
                  <c:v>5.6000000000000001E-2</c:v>
                </c:pt>
                <c:pt idx="1">
                  <c:v>7.5000000000000011E-2</c:v>
                </c:pt>
                <c:pt idx="2">
                  <c:v>0.10400000000000002</c:v>
                </c:pt>
                <c:pt idx="3">
                  <c:v>0.15100000000000011</c:v>
                </c:pt>
                <c:pt idx="4">
                  <c:v>0.22500000000000001</c:v>
                </c:pt>
                <c:pt idx="5">
                  <c:v>0.221</c:v>
                </c:pt>
                <c:pt idx="6">
                  <c:v>0.13500000000000001</c:v>
                </c:pt>
                <c:pt idx="7">
                  <c:v>3.1000000000000017E-2</c:v>
                </c:pt>
              </c:numCache>
            </c:numRef>
          </c:val>
        </c:ser>
        <c:ser>
          <c:idx val="4"/>
          <c:order val="4"/>
          <c:tx>
            <c:strRef>
              <c:f>'Q #7'!$F$2</c:f>
              <c:strCache>
                <c:ptCount val="1"/>
                <c:pt idx="0">
                  <c:v>61-80%</c:v>
                </c:pt>
              </c:strCache>
            </c:strRef>
          </c:tx>
          <c:cat>
            <c:strRef>
              <c:f>'Q #7'!$A$3:$A$10</c:f>
              <c:strCache>
                <c:ptCount val="8"/>
                <c:pt idx="0">
                  <c:v>2 - 7 yrs</c:v>
                </c:pt>
                <c:pt idx="1">
                  <c:v>8 - 12 yrs</c:v>
                </c:pt>
                <c:pt idx="2">
                  <c:v>13 - 18 yrs</c:v>
                </c:pt>
                <c:pt idx="3">
                  <c:v>19 - 25 yrs</c:v>
                </c:pt>
                <c:pt idx="4">
                  <c:v>26 - 40 yrs</c:v>
                </c:pt>
                <c:pt idx="5">
                  <c:v>41- 60 yrs</c:v>
                </c:pt>
                <c:pt idx="6">
                  <c:v>61 - 80 yrs</c:v>
                </c:pt>
                <c:pt idx="7">
                  <c:v>81 or older</c:v>
                </c:pt>
              </c:strCache>
            </c:strRef>
          </c:cat>
          <c:val>
            <c:numRef>
              <c:f>'Q #7'!$F$3:$F$10</c:f>
              <c:numCache>
                <c:formatCode>0.0%</c:formatCode>
                <c:ptCount val="8"/>
                <c:pt idx="0">
                  <c:v>6.5000000000000002E-2</c:v>
                </c:pt>
                <c:pt idx="1">
                  <c:v>0.125</c:v>
                </c:pt>
                <c:pt idx="2">
                  <c:v>6.7000000000000004E-2</c:v>
                </c:pt>
                <c:pt idx="3">
                  <c:v>0.10700000000000005</c:v>
                </c:pt>
                <c:pt idx="4">
                  <c:v>0.13200000000000001</c:v>
                </c:pt>
                <c:pt idx="5">
                  <c:v>0.11700000000000002</c:v>
                </c:pt>
                <c:pt idx="6">
                  <c:v>1.0999999999999998E-2</c:v>
                </c:pt>
                <c:pt idx="7">
                  <c:v>1.4999999999999998E-2</c:v>
                </c:pt>
              </c:numCache>
            </c:numRef>
          </c:val>
        </c:ser>
        <c:ser>
          <c:idx val="5"/>
          <c:order val="5"/>
          <c:tx>
            <c:strRef>
              <c:f>'Q #7'!$G$2</c:f>
              <c:strCache>
                <c:ptCount val="1"/>
                <c:pt idx="0">
                  <c:v>81-100%</c:v>
                </c:pt>
              </c:strCache>
            </c:strRef>
          </c:tx>
          <c:cat>
            <c:strRef>
              <c:f>'Q #7'!$A$3:$A$10</c:f>
              <c:strCache>
                <c:ptCount val="8"/>
                <c:pt idx="0">
                  <c:v>2 - 7 yrs</c:v>
                </c:pt>
                <c:pt idx="1">
                  <c:v>8 - 12 yrs</c:v>
                </c:pt>
                <c:pt idx="2">
                  <c:v>13 - 18 yrs</c:v>
                </c:pt>
                <c:pt idx="3">
                  <c:v>19 - 25 yrs</c:v>
                </c:pt>
                <c:pt idx="4">
                  <c:v>26 - 40 yrs</c:v>
                </c:pt>
                <c:pt idx="5">
                  <c:v>41- 60 yrs</c:v>
                </c:pt>
                <c:pt idx="6">
                  <c:v>61 - 80 yrs</c:v>
                </c:pt>
                <c:pt idx="7">
                  <c:v>81 or older</c:v>
                </c:pt>
              </c:strCache>
            </c:strRef>
          </c:cat>
          <c:val>
            <c:numRef>
              <c:f>'Q #7'!$G$3:$G$10</c:f>
              <c:numCache>
                <c:formatCode>0.0%</c:formatCode>
                <c:ptCount val="8"/>
                <c:pt idx="0">
                  <c:v>0.15900000000000011</c:v>
                </c:pt>
                <c:pt idx="1">
                  <c:v>9.2000000000000026E-2</c:v>
                </c:pt>
                <c:pt idx="2">
                  <c:v>5.1999999999999998E-2</c:v>
                </c:pt>
                <c:pt idx="3">
                  <c:v>0.10100000000000002</c:v>
                </c:pt>
                <c:pt idx="4">
                  <c:v>9.3000000000000083E-2</c:v>
                </c:pt>
                <c:pt idx="5">
                  <c:v>0.11</c:v>
                </c:pt>
                <c:pt idx="6">
                  <c:v>0.112</c:v>
                </c:pt>
                <c:pt idx="7">
                  <c:v>0</c:v>
                </c:pt>
              </c:numCache>
            </c:numRef>
          </c:val>
        </c:ser>
        <c:gapWidth val="75"/>
        <c:overlap val="-25"/>
        <c:axId val="103870464"/>
        <c:axId val="103872000"/>
      </c:barChart>
      <c:catAx>
        <c:axId val="103870464"/>
        <c:scaling>
          <c:orientation val="minMax"/>
        </c:scaling>
        <c:axPos val="b"/>
        <c:majorTickMark val="none"/>
        <c:tickLblPos val="nextTo"/>
        <c:crossAx val="103872000"/>
        <c:crosses val="autoZero"/>
        <c:auto val="1"/>
        <c:lblAlgn val="ctr"/>
        <c:lblOffset val="100"/>
      </c:catAx>
      <c:valAx>
        <c:axId val="103872000"/>
        <c:scaling>
          <c:orientation val="minMax"/>
        </c:scaling>
        <c:axPos val="l"/>
        <c:majorGridlines/>
        <c:numFmt formatCode="0.0%" sourceLinked="1"/>
        <c:majorTickMark val="none"/>
        <c:tickLblPos val="nextTo"/>
        <c:spPr>
          <a:ln w="9525">
            <a:noFill/>
          </a:ln>
        </c:spPr>
        <c:crossAx val="103870464"/>
        <c:crosses val="autoZero"/>
        <c:crossBetween val="between"/>
      </c:valAx>
    </c:plotArea>
    <c:legend>
      <c:legendPos val="b"/>
      <c:layout/>
    </c:legend>
    <c:plotVisOnly val="1"/>
  </c:chart>
  <c:txPr>
    <a:bodyPr/>
    <a:lstStyle/>
    <a:p>
      <a:pPr>
        <a:defRPr sz="1800"/>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style val="35"/>
  <c:chart>
    <c:title>
      <c:tx>
        <c:rich>
          <a:bodyPr/>
          <a:lstStyle/>
          <a:p>
            <a:pPr>
              <a:defRPr/>
            </a:pPr>
            <a:r>
              <a:rPr lang="en-US"/>
              <a:t>Percentage of Clients with Whom Use Bibliotherapy: Issues</a:t>
            </a:r>
          </a:p>
        </c:rich>
      </c:tx>
      <c:layout/>
    </c:title>
    <c:plotArea>
      <c:layout/>
      <c:barChart>
        <c:barDir val="col"/>
        <c:grouping val="clustered"/>
        <c:ser>
          <c:idx val="0"/>
          <c:order val="0"/>
          <c:tx>
            <c:strRef>
              <c:f>'Q #8'!$B$5</c:f>
              <c:strCache>
                <c:ptCount val="1"/>
                <c:pt idx="0">
                  <c:v>N/A</c:v>
                </c:pt>
              </c:strCache>
            </c:strRef>
          </c:tx>
          <c:cat>
            <c:strRef>
              <c:f>'Q #8'!$A$6:$A$14</c:f>
              <c:strCache>
                <c:ptCount val="9"/>
                <c:pt idx="0">
                  <c:v>Academic issues</c:v>
                </c:pt>
                <c:pt idx="1">
                  <c:v>Career issues</c:v>
                </c:pt>
                <c:pt idx="2">
                  <c:v>Substance abuse</c:v>
                </c:pt>
                <c:pt idx="3">
                  <c:v>Grief &amp; loss</c:v>
                </c:pt>
                <c:pt idx="4">
                  <c:v>Social/life skills</c:v>
                </c:pt>
                <c:pt idx="5">
                  <c:v>Trauma</c:v>
                </c:pt>
                <c:pt idx="6">
                  <c:v>Family/couples</c:v>
                </c:pt>
                <c:pt idx="7">
                  <c:v>Rehabilitation</c:v>
                </c:pt>
                <c:pt idx="8">
                  <c:v>Clinical diagnoses</c:v>
                </c:pt>
              </c:strCache>
            </c:strRef>
          </c:cat>
          <c:val>
            <c:numRef>
              <c:f>'Q #8'!$B$6:$B$14</c:f>
              <c:numCache>
                <c:formatCode>0.0%</c:formatCode>
                <c:ptCount val="9"/>
                <c:pt idx="0">
                  <c:v>0.19500000000000001</c:v>
                </c:pt>
                <c:pt idx="1">
                  <c:v>0.19400000000000001</c:v>
                </c:pt>
                <c:pt idx="2">
                  <c:v>0.19600000000000001</c:v>
                </c:pt>
                <c:pt idx="3">
                  <c:v>3.3000000000000002E-2</c:v>
                </c:pt>
                <c:pt idx="4">
                  <c:v>4.5000000000000012E-2</c:v>
                </c:pt>
                <c:pt idx="5">
                  <c:v>5.3999999999999999E-2</c:v>
                </c:pt>
                <c:pt idx="6">
                  <c:v>5.8000000000000003E-2</c:v>
                </c:pt>
                <c:pt idx="7">
                  <c:v>0.50800000000000001</c:v>
                </c:pt>
                <c:pt idx="8">
                  <c:v>7.5999999999999998E-2</c:v>
                </c:pt>
              </c:numCache>
            </c:numRef>
          </c:val>
        </c:ser>
        <c:ser>
          <c:idx val="1"/>
          <c:order val="1"/>
          <c:tx>
            <c:strRef>
              <c:f>'Q #8'!$C$5</c:f>
              <c:strCache>
                <c:ptCount val="1"/>
                <c:pt idx="0">
                  <c:v>1-20%</c:v>
                </c:pt>
              </c:strCache>
            </c:strRef>
          </c:tx>
          <c:cat>
            <c:strRef>
              <c:f>'Q #8'!$A$6:$A$14</c:f>
              <c:strCache>
                <c:ptCount val="9"/>
                <c:pt idx="0">
                  <c:v>Academic issues</c:v>
                </c:pt>
                <c:pt idx="1">
                  <c:v>Career issues</c:v>
                </c:pt>
                <c:pt idx="2">
                  <c:v>Substance abuse</c:v>
                </c:pt>
                <c:pt idx="3">
                  <c:v>Grief &amp; loss</c:v>
                </c:pt>
                <c:pt idx="4">
                  <c:v>Social/life skills</c:v>
                </c:pt>
                <c:pt idx="5">
                  <c:v>Trauma</c:v>
                </c:pt>
                <c:pt idx="6">
                  <c:v>Family/couples</c:v>
                </c:pt>
                <c:pt idx="7">
                  <c:v>Rehabilitation</c:v>
                </c:pt>
                <c:pt idx="8">
                  <c:v>Clinical diagnoses</c:v>
                </c:pt>
              </c:strCache>
            </c:strRef>
          </c:cat>
          <c:val>
            <c:numRef>
              <c:f>'Q #8'!$C$6:$C$14</c:f>
              <c:numCache>
                <c:formatCode>0.0%</c:formatCode>
                <c:ptCount val="9"/>
                <c:pt idx="0">
                  <c:v>0.4140000000000002</c:v>
                </c:pt>
                <c:pt idx="1">
                  <c:v>0.2920000000000002</c:v>
                </c:pt>
                <c:pt idx="2">
                  <c:v>0.22900000000000001</c:v>
                </c:pt>
                <c:pt idx="3">
                  <c:v>0.26100000000000001</c:v>
                </c:pt>
                <c:pt idx="4">
                  <c:v>0.20200000000000001</c:v>
                </c:pt>
                <c:pt idx="5">
                  <c:v>0.223</c:v>
                </c:pt>
                <c:pt idx="6">
                  <c:v>0.23300000000000001</c:v>
                </c:pt>
                <c:pt idx="7">
                  <c:v>0.29700000000000026</c:v>
                </c:pt>
                <c:pt idx="8">
                  <c:v>0.21600000000000011</c:v>
                </c:pt>
              </c:numCache>
            </c:numRef>
          </c:val>
        </c:ser>
        <c:ser>
          <c:idx val="2"/>
          <c:order val="2"/>
          <c:tx>
            <c:strRef>
              <c:f>'Q #8'!$D$5</c:f>
              <c:strCache>
                <c:ptCount val="1"/>
                <c:pt idx="0">
                  <c:v>21-40%</c:v>
                </c:pt>
              </c:strCache>
            </c:strRef>
          </c:tx>
          <c:cat>
            <c:strRef>
              <c:f>'Q #8'!$A$6:$A$14</c:f>
              <c:strCache>
                <c:ptCount val="9"/>
                <c:pt idx="0">
                  <c:v>Academic issues</c:v>
                </c:pt>
                <c:pt idx="1">
                  <c:v>Career issues</c:v>
                </c:pt>
                <c:pt idx="2">
                  <c:v>Substance abuse</c:v>
                </c:pt>
                <c:pt idx="3">
                  <c:v>Grief &amp; loss</c:v>
                </c:pt>
                <c:pt idx="4">
                  <c:v>Social/life skills</c:v>
                </c:pt>
                <c:pt idx="5">
                  <c:v>Trauma</c:v>
                </c:pt>
                <c:pt idx="6">
                  <c:v>Family/couples</c:v>
                </c:pt>
                <c:pt idx="7">
                  <c:v>Rehabilitation</c:v>
                </c:pt>
                <c:pt idx="8">
                  <c:v>Clinical diagnoses</c:v>
                </c:pt>
              </c:strCache>
            </c:strRef>
          </c:cat>
          <c:val>
            <c:numRef>
              <c:f>'Q #8'!$D$6:$D$14</c:f>
              <c:numCache>
                <c:formatCode>0.0%</c:formatCode>
                <c:ptCount val="9"/>
                <c:pt idx="0">
                  <c:v>0.13500000000000001</c:v>
                </c:pt>
                <c:pt idx="1">
                  <c:v>0.2080000000000001</c:v>
                </c:pt>
                <c:pt idx="2">
                  <c:v>0.1760000000000001</c:v>
                </c:pt>
                <c:pt idx="3">
                  <c:v>0.21200000000000011</c:v>
                </c:pt>
                <c:pt idx="4">
                  <c:v>0.25800000000000001</c:v>
                </c:pt>
                <c:pt idx="5">
                  <c:v>0.22900000000000001</c:v>
                </c:pt>
                <c:pt idx="6">
                  <c:v>0.19800000000000001</c:v>
                </c:pt>
                <c:pt idx="7">
                  <c:v>6.8000000000000019E-2</c:v>
                </c:pt>
                <c:pt idx="8">
                  <c:v>0.26900000000000002</c:v>
                </c:pt>
              </c:numCache>
            </c:numRef>
          </c:val>
        </c:ser>
        <c:ser>
          <c:idx val="3"/>
          <c:order val="3"/>
          <c:tx>
            <c:strRef>
              <c:f>'Q #8'!$E$5</c:f>
              <c:strCache>
                <c:ptCount val="1"/>
                <c:pt idx="0">
                  <c:v>41-60%</c:v>
                </c:pt>
              </c:strCache>
            </c:strRef>
          </c:tx>
          <c:cat>
            <c:strRef>
              <c:f>'Q #8'!$A$6:$A$14</c:f>
              <c:strCache>
                <c:ptCount val="9"/>
                <c:pt idx="0">
                  <c:v>Academic issues</c:v>
                </c:pt>
                <c:pt idx="1">
                  <c:v>Career issues</c:v>
                </c:pt>
                <c:pt idx="2">
                  <c:v>Substance abuse</c:v>
                </c:pt>
                <c:pt idx="3">
                  <c:v>Grief &amp; loss</c:v>
                </c:pt>
                <c:pt idx="4">
                  <c:v>Social/life skills</c:v>
                </c:pt>
                <c:pt idx="5">
                  <c:v>Trauma</c:v>
                </c:pt>
                <c:pt idx="6">
                  <c:v>Family/couples</c:v>
                </c:pt>
                <c:pt idx="7">
                  <c:v>Rehabilitation</c:v>
                </c:pt>
                <c:pt idx="8">
                  <c:v>Clinical diagnoses</c:v>
                </c:pt>
              </c:strCache>
            </c:strRef>
          </c:cat>
          <c:val>
            <c:numRef>
              <c:f>'Q #8'!$E$6:$E$14</c:f>
              <c:numCache>
                <c:formatCode>0.0%</c:formatCode>
                <c:ptCount val="9"/>
                <c:pt idx="0">
                  <c:v>0.113</c:v>
                </c:pt>
                <c:pt idx="1">
                  <c:v>0.111</c:v>
                </c:pt>
                <c:pt idx="2">
                  <c:v>0.13100000000000001</c:v>
                </c:pt>
                <c:pt idx="3">
                  <c:v>0.16800000000000001</c:v>
                </c:pt>
                <c:pt idx="4">
                  <c:v>0.191</c:v>
                </c:pt>
                <c:pt idx="5">
                  <c:v>0.18700000000000011</c:v>
                </c:pt>
                <c:pt idx="6">
                  <c:v>0.18600000000000011</c:v>
                </c:pt>
                <c:pt idx="7">
                  <c:v>5.9000000000000025E-2</c:v>
                </c:pt>
                <c:pt idx="8">
                  <c:v>0.1460000000000001</c:v>
                </c:pt>
              </c:numCache>
            </c:numRef>
          </c:val>
        </c:ser>
        <c:ser>
          <c:idx val="4"/>
          <c:order val="4"/>
          <c:tx>
            <c:strRef>
              <c:f>'Q #8'!$F$5</c:f>
              <c:strCache>
                <c:ptCount val="1"/>
                <c:pt idx="0">
                  <c:v>61-80%</c:v>
                </c:pt>
              </c:strCache>
            </c:strRef>
          </c:tx>
          <c:cat>
            <c:strRef>
              <c:f>'Q #8'!$A$6:$A$14</c:f>
              <c:strCache>
                <c:ptCount val="9"/>
                <c:pt idx="0">
                  <c:v>Academic issues</c:v>
                </c:pt>
                <c:pt idx="1">
                  <c:v>Career issues</c:v>
                </c:pt>
                <c:pt idx="2">
                  <c:v>Substance abuse</c:v>
                </c:pt>
                <c:pt idx="3">
                  <c:v>Grief &amp; loss</c:v>
                </c:pt>
                <c:pt idx="4">
                  <c:v>Social/life skills</c:v>
                </c:pt>
                <c:pt idx="5">
                  <c:v>Trauma</c:v>
                </c:pt>
                <c:pt idx="6">
                  <c:v>Family/couples</c:v>
                </c:pt>
                <c:pt idx="7">
                  <c:v>Rehabilitation</c:v>
                </c:pt>
                <c:pt idx="8">
                  <c:v>Clinical diagnoses</c:v>
                </c:pt>
              </c:strCache>
            </c:strRef>
          </c:cat>
          <c:val>
            <c:numRef>
              <c:f>'Q #8'!$F$6:$F$14</c:f>
              <c:numCache>
                <c:formatCode>0.0%</c:formatCode>
                <c:ptCount val="9"/>
                <c:pt idx="0">
                  <c:v>6.0000000000000032E-2</c:v>
                </c:pt>
                <c:pt idx="1">
                  <c:v>6.3E-2</c:v>
                </c:pt>
                <c:pt idx="2">
                  <c:v>0.10500000000000002</c:v>
                </c:pt>
                <c:pt idx="3">
                  <c:v>0.13600000000000001</c:v>
                </c:pt>
                <c:pt idx="4">
                  <c:v>0.14000000000000001</c:v>
                </c:pt>
                <c:pt idx="5">
                  <c:v>0.127</c:v>
                </c:pt>
                <c:pt idx="6">
                  <c:v>0.15700000000000011</c:v>
                </c:pt>
                <c:pt idx="7">
                  <c:v>5.9000000000000025E-2</c:v>
                </c:pt>
                <c:pt idx="8">
                  <c:v>0.111</c:v>
                </c:pt>
              </c:numCache>
            </c:numRef>
          </c:val>
        </c:ser>
        <c:ser>
          <c:idx val="5"/>
          <c:order val="5"/>
          <c:tx>
            <c:strRef>
              <c:f>'Q #8'!$G$5</c:f>
              <c:strCache>
                <c:ptCount val="1"/>
                <c:pt idx="0">
                  <c:v>81-100%</c:v>
                </c:pt>
              </c:strCache>
            </c:strRef>
          </c:tx>
          <c:cat>
            <c:strRef>
              <c:f>'Q #8'!$A$6:$A$14</c:f>
              <c:strCache>
                <c:ptCount val="9"/>
                <c:pt idx="0">
                  <c:v>Academic issues</c:v>
                </c:pt>
                <c:pt idx="1">
                  <c:v>Career issues</c:v>
                </c:pt>
                <c:pt idx="2">
                  <c:v>Substance abuse</c:v>
                </c:pt>
                <c:pt idx="3">
                  <c:v>Grief &amp; loss</c:v>
                </c:pt>
                <c:pt idx="4">
                  <c:v>Social/life skills</c:v>
                </c:pt>
                <c:pt idx="5">
                  <c:v>Trauma</c:v>
                </c:pt>
                <c:pt idx="6">
                  <c:v>Family/couples</c:v>
                </c:pt>
                <c:pt idx="7">
                  <c:v>Rehabilitation</c:v>
                </c:pt>
                <c:pt idx="8">
                  <c:v>Clinical diagnoses</c:v>
                </c:pt>
              </c:strCache>
            </c:strRef>
          </c:cat>
          <c:val>
            <c:numRef>
              <c:f>'Q #8'!$G$6:$G$14</c:f>
              <c:numCache>
                <c:formatCode>0.0%</c:formatCode>
                <c:ptCount val="9"/>
                <c:pt idx="0">
                  <c:v>8.3000000000000046E-2</c:v>
                </c:pt>
                <c:pt idx="1">
                  <c:v>0.13200000000000001</c:v>
                </c:pt>
                <c:pt idx="2">
                  <c:v>0.16300000000000001</c:v>
                </c:pt>
                <c:pt idx="3">
                  <c:v>0.19</c:v>
                </c:pt>
                <c:pt idx="4">
                  <c:v>0.16300000000000001</c:v>
                </c:pt>
                <c:pt idx="5">
                  <c:v>0.18100000000000011</c:v>
                </c:pt>
                <c:pt idx="6">
                  <c:v>0.16900000000000001</c:v>
                </c:pt>
                <c:pt idx="7">
                  <c:v>8.0000000000000088E-3</c:v>
                </c:pt>
                <c:pt idx="8">
                  <c:v>0.18100000000000011</c:v>
                </c:pt>
              </c:numCache>
            </c:numRef>
          </c:val>
        </c:ser>
        <c:gapWidth val="75"/>
        <c:overlap val="-25"/>
        <c:axId val="103908864"/>
        <c:axId val="103910400"/>
      </c:barChart>
      <c:catAx>
        <c:axId val="103908864"/>
        <c:scaling>
          <c:orientation val="minMax"/>
        </c:scaling>
        <c:axPos val="b"/>
        <c:majorTickMark val="none"/>
        <c:tickLblPos val="nextTo"/>
        <c:crossAx val="103910400"/>
        <c:crosses val="autoZero"/>
        <c:auto val="1"/>
        <c:lblAlgn val="ctr"/>
        <c:lblOffset val="100"/>
      </c:catAx>
      <c:valAx>
        <c:axId val="103910400"/>
        <c:scaling>
          <c:orientation val="minMax"/>
        </c:scaling>
        <c:axPos val="l"/>
        <c:majorGridlines/>
        <c:numFmt formatCode="0.0%" sourceLinked="1"/>
        <c:majorTickMark val="none"/>
        <c:tickLblPos val="nextTo"/>
        <c:crossAx val="103908864"/>
        <c:crosses val="autoZero"/>
        <c:crossBetween val="between"/>
      </c:valAx>
    </c:plotArea>
    <c:legend>
      <c:legendPos val="b"/>
      <c:layout/>
    </c:legend>
    <c:plotVisOnly val="1"/>
  </c:chart>
  <c:txPr>
    <a:bodyPr/>
    <a:lstStyle/>
    <a:p>
      <a:pPr>
        <a:defRPr sz="1800"/>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style val="35"/>
  <c:chart>
    <c:title>
      <c:tx>
        <c:rich>
          <a:bodyPr/>
          <a:lstStyle/>
          <a:p>
            <a:pPr>
              <a:defRPr/>
            </a:pPr>
            <a:r>
              <a:rPr lang="en-US" dirty="0" smtClean="0"/>
              <a:t>What percentage of your bibliotherapy interventions</a:t>
            </a:r>
            <a:r>
              <a:rPr lang="en-US" baseline="0" dirty="0" smtClean="0"/>
              <a:t> involve the following activities?</a:t>
            </a:r>
            <a:endParaRPr lang="en-US" dirty="0"/>
          </a:p>
        </c:rich>
      </c:tx>
      <c:layout/>
    </c:title>
    <c:plotArea>
      <c:layout/>
      <c:barChart>
        <c:barDir val="col"/>
        <c:grouping val="clustered"/>
        <c:ser>
          <c:idx val="0"/>
          <c:order val="0"/>
          <c:tx>
            <c:strRef>
              <c:f>'Q #10'!$B$3</c:f>
              <c:strCache>
                <c:ptCount val="1"/>
                <c:pt idx="0">
                  <c:v>N/A</c:v>
                </c:pt>
              </c:strCache>
            </c:strRef>
          </c:tx>
          <c:cat>
            <c:strRef>
              <c:f>'Q #10'!$A$4:$A$11</c:f>
              <c:strCache>
                <c:ptCount val="8"/>
                <c:pt idx="0">
                  <c:v>Assign independent reading</c:v>
                </c:pt>
                <c:pt idx="1">
                  <c:v>Read to or with client(s)</c:v>
                </c:pt>
                <c:pt idx="2">
                  <c:v>Guidance or classroom reading</c:v>
                </c:pt>
                <c:pt idx="3">
                  <c:v>Group therapy reading</c:v>
                </c:pt>
                <c:pt idx="4">
                  <c:v>Reading with art acitivity</c:v>
                </c:pt>
                <c:pt idx="5">
                  <c:v>Reading with writing activity</c:v>
                </c:pt>
                <c:pt idx="6">
                  <c:v>Reading with drama activity</c:v>
                </c:pt>
                <c:pt idx="7">
                  <c:v>Client reads to counselor</c:v>
                </c:pt>
              </c:strCache>
            </c:strRef>
          </c:cat>
          <c:val>
            <c:numRef>
              <c:f>'Q #10'!$B$4:$B$11</c:f>
              <c:numCache>
                <c:formatCode>0.0%</c:formatCode>
                <c:ptCount val="8"/>
                <c:pt idx="0">
                  <c:v>3.7999999999999999E-2</c:v>
                </c:pt>
                <c:pt idx="1">
                  <c:v>8.4000000000000047E-2</c:v>
                </c:pt>
                <c:pt idx="2">
                  <c:v>0.51800000000000002</c:v>
                </c:pt>
                <c:pt idx="3">
                  <c:v>0.38800000000000023</c:v>
                </c:pt>
                <c:pt idx="4">
                  <c:v>0.4110000000000002</c:v>
                </c:pt>
                <c:pt idx="5">
                  <c:v>0.17</c:v>
                </c:pt>
                <c:pt idx="6">
                  <c:v>0.62000000000000044</c:v>
                </c:pt>
                <c:pt idx="7">
                  <c:v>0.45300000000000001</c:v>
                </c:pt>
              </c:numCache>
            </c:numRef>
          </c:val>
        </c:ser>
        <c:ser>
          <c:idx val="1"/>
          <c:order val="1"/>
          <c:tx>
            <c:strRef>
              <c:f>'Q #10'!$C$3</c:f>
              <c:strCache>
                <c:ptCount val="1"/>
                <c:pt idx="0">
                  <c:v>1-20%</c:v>
                </c:pt>
              </c:strCache>
            </c:strRef>
          </c:tx>
          <c:cat>
            <c:strRef>
              <c:f>'Q #10'!$A$4:$A$11</c:f>
              <c:strCache>
                <c:ptCount val="8"/>
                <c:pt idx="0">
                  <c:v>Assign independent reading</c:v>
                </c:pt>
                <c:pt idx="1">
                  <c:v>Read to or with client(s)</c:v>
                </c:pt>
                <c:pt idx="2">
                  <c:v>Guidance or classroom reading</c:v>
                </c:pt>
                <c:pt idx="3">
                  <c:v>Group therapy reading</c:v>
                </c:pt>
                <c:pt idx="4">
                  <c:v>Reading with art acitivity</c:v>
                </c:pt>
                <c:pt idx="5">
                  <c:v>Reading with writing activity</c:v>
                </c:pt>
                <c:pt idx="6">
                  <c:v>Reading with drama activity</c:v>
                </c:pt>
                <c:pt idx="7">
                  <c:v>Client reads to counselor</c:v>
                </c:pt>
              </c:strCache>
            </c:strRef>
          </c:cat>
          <c:val>
            <c:numRef>
              <c:f>'Q #10'!$C$4:$C$11</c:f>
              <c:numCache>
                <c:formatCode>0.0%</c:formatCode>
                <c:ptCount val="8"/>
                <c:pt idx="0">
                  <c:v>0.3470000000000002</c:v>
                </c:pt>
                <c:pt idx="1">
                  <c:v>0.45500000000000002</c:v>
                </c:pt>
                <c:pt idx="2">
                  <c:v>0.13100000000000001</c:v>
                </c:pt>
                <c:pt idx="3">
                  <c:v>0.30600000000000027</c:v>
                </c:pt>
                <c:pt idx="4">
                  <c:v>0.31900000000000023</c:v>
                </c:pt>
                <c:pt idx="5">
                  <c:v>0.31500000000000022</c:v>
                </c:pt>
                <c:pt idx="6">
                  <c:v>0.23300000000000001</c:v>
                </c:pt>
                <c:pt idx="7">
                  <c:v>0.36700000000000027</c:v>
                </c:pt>
              </c:numCache>
            </c:numRef>
          </c:val>
        </c:ser>
        <c:ser>
          <c:idx val="2"/>
          <c:order val="2"/>
          <c:tx>
            <c:strRef>
              <c:f>'Q #10'!$D$3</c:f>
              <c:strCache>
                <c:ptCount val="1"/>
                <c:pt idx="0">
                  <c:v>21-40%</c:v>
                </c:pt>
              </c:strCache>
            </c:strRef>
          </c:tx>
          <c:cat>
            <c:strRef>
              <c:f>'Q #10'!$A$4:$A$11</c:f>
              <c:strCache>
                <c:ptCount val="8"/>
                <c:pt idx="0">
                  <c:v>Assign independent reading</c:v>
                </c:pt>
                <c:pt idx="1">
                  <c:v>Read to or with client(s)</c:v>
                </c:pt>
                <c:pt idx="2">
                  <c:v>Guidance or classroom reading</c:v>
                </c:pt>
                <c:pt idx="3">
                  <c:v>Group therapy reading</c:v>
                </c:pt>
                <c:pt idx="4">
                  <c:v>Reading with art acitivity</c:v>
                </c:pt>
                <c:pt idx="5">
                  <c:v>Reading with writing activity</c:v>
                </c:pt>
                <c:pt idx="6">
                  <c:v>Reading with drama activity</c:v>
                </c:pt>
                <c:pt idx="7">
                  <c:v>Client reads to counselor</c:v>
                </c:pt>
              </c:strCache>
            </c:strRef>
          </c:cat>
          <c:val>
            <c:numRef>
              <c:f>'Q #10'!$D$4:$D$11</c:f>
              <c:numCache>
                <c:formatCode>0.0%</c:formatCode>
                <c:ptCount val="8"/>
                <c:pt idx="0">
                  <c:v>0.17400000000000004</c:v>
                </c:pt>
                <c:pt idx="1">
                  <c:v>0.15000000000000011</c:v>
                </c:pt>
                <c:pt idx="2">
                  <c:v>0.13900000000000001</c:v>
                </c:pt>
                <c:pt idx="3">
                  <c:v>0.10199999999999998</c:v>
                </c:pt>
                <c:pt idx="4">
                  <c:v>0.12100000000000002</c:v>
                </c:pt>
                <c:pt idx="5">
                  <c:v>0.224</c:v>
                </c:pt>
                <c:pt idx="6">
                  <c:v>4.7000000000000014E-2</c:v>
                </c:pt>
                <c:pt idx="7">
                  <c:v>9.4000000000000028E-2</c:v>
                </c:pt>
              </c:numCache>
            </c:numRef>
          </c:val>
        </c:ser>
        <c:ser>
          <c:idx val="3"/>
          <c:order val="3"/>
          <c:tx>
            <c:strRef>
              <c:f>'Q #10'!$E$3</c:f>
              <c:strCache>
                <c:ptCount val="1"/>
                <c:pt idx="0">
                  <c:v>41-60%</c:v>
                </c:pt>
              </c:strCache>
            </c:strRef>
          </c:tx>
          <c:cat>
            <c:strRef>
              <c:f>'Q #10'!$A$4:$A$11</c:f>
              <c:strCache>
                <c:ptCount val="8"/>
                <c:pt idx="0">
                  <c:v>Assign independent reading</c:v>
                </c:pt>
                <c:pt idx="1">
                  <c:v>Read to or with client(s)</c:v>
                </c:pt>
                <c:pt idx="2">
                  <c:v>Guidance or classroom reading</c:v>
                </c:pt>
                <c:pt idx="3">
                  <c:v>Group therapy reading</c:v>
                </c:pt>
                <c:pt idx="4">
                  <c:v>Reading with art acitivity</c:v>
                </c:pt>
                <c:pt idx="5">
                  <c:v>Reading with writing activity</c:v>
                </c:pt>
                <c:pt idx="6">
                  <c:v>Reading with drama activity</c:v>
                </c:pt>
                <c:pt idx="7">
                  <c:v>Client reads to counselor</c:v>
                </c:pt>
              </c:strCache>
            </c:strRef>
          </c:cat>
          <c:val>
            <c:numRef>
              <c:f>'Q #10'!$E$4:$E$11</c:f>
              <c:numCache>
                <c:formatCode>0.0%</c:formatCode>
                <c:ptCount val="8"/>
                <c:pt idx="0">
                  <c:v>0.18800000000000011</c:v>
                </c:pt>
                <c:pt idx="1">
                  <c:v>0.16200000000000001</c:v>
                </c:pt>
                <c:pt idx="2">
                  <c:v>5.1000000000000004E-2</c:v>
                </c:pt>
                <c:pt idx="3">
                  <c:v>6.1000000000000013E-2</c:v>
                </c:pt>
                <c:pt idx="4">
                  <c:v>0.05</c:v>
                </c:pt>
                <c:pt idx="5">
                  <c:v>0.18200000000000011</c:v>
                </c:pt>
                <c:pt idx="6">
                  <c:v>1.6000000000000014E-2</c:v>
                </c:pt>
                <c:pt idx="7">
                  <c:v>5.8000000000000003E-2</c:v>
                </c:pt>
              </c:numCache>
            </c:numRef>
          </c:val>
        </c:ser>
        <c:ser>
          <c:idx val="4"/>
          <c:order val="4"/>
          <c:tx>
            <c:strRef>
              <c:f>'Q #10'!$F$3</c:f>
              <c:strCache>
                <c:ptCount val="1"/>
                <c:pt idx="0">
                  <c:v>61-80%</c:v>
                </c:pt>
              </c:strCache>
            </c:strRef>
          </c:tx>
          <c:cat>
            <c:strRef>
              <c:f>'Q #10'!$A$4:$A$11</c:f>
              <c:strCache>
                <c:ptCount val="8"/>
                <c:pt idx="0">
                  <c:v>Assign independent reading</c:v>
                </c:pt>
                <c:pt idx="1">
                  <c:v>Read to or with client(s)</c:v>
                </c:pt>
                <c:pt idx="2">
                  <c:v>Guidance or classroom reading</c:v>
                </c:pt>
                <c:pt idx="3">
                  <c:v>Group therapy reading</c:v>
                </c:pt>
                <c:pt idx="4">
                  <c:v>Reading with art acitivity</c:v>
                </c:pt>
                <c:pt idx="5">
                  <c:v>Reading with writing activity</c:v>
                </c:pt>
                <c:pt idx="6">
                  <c:v>Reading with drama activity</c:v>
                </c:pt>
                <c:pt idx="7">
                  <c:v>Client reads to counselor</c:v>
                </c:pt>
              </c:strCache>
            </c:strRef>
          </c:cat>
          <c:val>
            <c:numRef>
              <c:f>'Q #10'!$F$4:$F$11</c:f>
              <c:numCache>
                <c:formatCode>0.0%</c:formatCode>
                <c:ptCount val="8"/>
                <c:pt idx="0">
                  <c:v>0.13100000000000001</c:v>
                </c:pt>
                <c:pt idx="1">
                  <c:v>9.6000000000000002E-2</c:v>
                </c:pt>
                <c:pt idx="2">
                  <c:v>8.8000000000000064E-2</c:v>
                </c:pt>
                <c:pt idx="3">
                  <c:v>9.5000000000000043E-2</c:v>
                </c:pt>
                <c:pt idx="4">
                  <c:v>5.7000000000000023E-2</c:v>
                </c:pt>
                <c:pt idx="5">
                  <c:v>5.5000000000000014E-2</c:v>
                </c:pt>
                <c:pt idx="6">
                  <c:v>2.3E-2</c:v>
                </c:pt>
                <c:pt idx="7">
                  <c:v>1.4E-2</c:v>
                </c:pt>
              </c:numCache>
            </c:numRef>
          </c:val>
        </c:ser>
        <c:ser>
          <c:idx val="5"/>
          <c:order val="5"/>
          <c:tx>
            <c:strRef>
              <c:f>'Q #10'!$G$3</c:f>
              <c:strCache>
                <c:ptCount val="1"/>
                <c:pt idx="0">
                  <c:v>81-100%</c:v>
                </c:pt>
              </c:strCache>
            </c:strRef>
          </c:tx>
          <c:cat>
            <c:strRef>
              <c:f>'Q #10'!$A$4:$A$11</c:f>
              <c:strCache>
                <c:ptCount val="8"/>
                <c:pt idx="0">
                  <c:v>Assign independent reading</c:v>
                </c:pt>
                <c:pt idx="1">
                  <c:v>Read to or with client(s)</c:v>
                </c:pt>
                <c:pt idx="2">
                  <c:v>Guidance or classroom reading</c:v>
                </c:pt>
                <c:pt idx="3">
                  <c:v>Group therapy reading</c:v>
                </c:pt>
                <c:pt idx="4">
                  <c:v>Reading with art acitivity</c:v>
                </c:pt>
                <c:pt idx="5">
                  <c:v>Reading with writing activity</c:v>
                </c:pt>
                <c:pt idx="6">
                  <c:v>Reading with drama activity</c:v>
                </c:pt>
                <c:pt idx="7">
                  <c:v>Client reads to counselor</c:v>
                </c:pt>
              </c:strCache>
            </c:strRef>
          </c:cat>
          <c:val>
            <c:numRef>
              <c:f>'Q #10'!$G$4:$G$11</c:f>
              <c:numCache>
                <c:formatCode>0.0%</c:formatCode>
                <c:ptCount val="8"/>
                <c:pt idx="0">
                  <c:v>0.12200000000000005</c:v>
                </c:pt>
                <c:pt idx="1">
                  <c:v>5.3999999999999999E-2</c:v>
                </c:pt>
                <c:pt idx="2">
                  <c:v>7.3000000000000009E-2</c:v>
                </c:pt>
                <c:pt idx="3">
                  <c:v>4.8000000000000001E-2</c:v>
                </c:pt>
                <c:pt idx="4">
                  <c:v>4.3000000000000003E-2</c:v>
                </c:pt>
                <c:pt idx="5">
                  <c:v>5.5000000000000014E-2</c:v>
                </c:pt>
                <c:pt idx="6">
                  <c:v>6.2000000000000034E-2</c:v>
                </c:pt>
                <c:pt idx="7">
                  <c:v>1.4E-2</c:v>
                </c:pt>
              </c:numCache>
            </c:numRef>
          </c:val>
        </c:ser>
        <c:gapWidth val="75"/>
        <c:overlap val="-25"/>
        <c:axId val="103992320"/>
        <c:axId val="104002304"/>
      </c:barChart>
      <c:catAx>
        <c:axId val="103992320"/>
        <c:scaling>
          <c:orientation val="minMax"/>
        </c:scaling>
        <c:axPos val="b"/>
        <c:majorTickMark val="none"/>
        <c:tickLblPos val="nextTo"/>
        <c:crossAx val="104002304"/>
        <c:crosses val="autoZero"/>
        <c:auto val="1"/>
        <c:lblAlgn val="ctr"/>
        <c:lblOffset val="100"/>
      </c:catAx>
      <c:valAx>
        <c:axId val="104002304"/>
        <c:scaling>
          <c:orientation val="minMax"/>
        </c:scaling>
        <c:axPos val="l"/>
        <c:majorGridlines/>
        <c:numFmt formatCode="0.0%" sourceLinked="1"/>
        <c:majorTickMark val="none"/>
        <c:tickLblPos val="nextTo"/>
        <c:crossAx val="103992320"/>
        <c:crosses val="autoZero"/>
        <c:crossBetween val="between"/>
      </c:valAx>
    </c:plotArea>
    <c:legend>
      <c:legendPos val="b"/>
      <c:layout/>
    </c:legend>
    <c:plotVisOnly val="1"/>
  </c:chart>
  <c:txPr>
    <a:bodyPr/>
    <a:lstStyle/>
    <a:p>
      <a:pPr>
        <a:defRPr sz="1800"/>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style val="35"/>
  <c:chart>
    <c:title>
      <c:tx>
        <c:rich>
          <a:bodyPr/>
          <a:lstStyle/>
          <a:p>
            <a:pPr>
              <a:defRPr/>
            </a:pPr>
            <a:r>
              <a:rPr lang="en-US"/>
              <a:t>Percentage of Bibliotherapy Materials by Category  </a:t>
            </a:r>
          </a:p>
        </c:rich>
      </c:tx>
      <c:layout>
        <c:manualLayout>
          <c:xMode val="edge"/>
          <c:yMode val="edge"/>
          <c:x val="0.15745824119184712"/>
          <c:y val="3.1481481481481485E-2"/>
        </c:manualLayout>
      </c:layout>
    </c:title>
    <c:plotArea>
      <c:layout/>
      <c:barChart>
        <c:barDir val="col"/>
        <c:grouping val="clustered"/>
        <c:ser>
          <c:idx val="0"/>
          <c:order val="0"/>
          <c:tx>
            <c:strRef>
              <c:f>'Q # 12'!$B$3</c:f>
              <c:strCache>
                <c:ptCount val="1"/>
                <c:pt idx="0">
                  <c:v>0-20%</c:v>
                </c:pt>
              </c:strCache>
            </c:strRef>
          </c:tx>
          <c:cat>
            <c:strRef>
              <c:f>'Q # 12'!$A$4:$A$12</c:f>
              <c:strCache>
                <c:ptCount val="9"/>
                <c:pt idx="0">
                  <c:v>Picture books</c:v>
                </c:pt>
                <c:pt idx="1">
                  <c:v>Poetry</c:v>
                </c:pt>
                <c:pt idx="2">
                  <c:v>Easy readers</c:v>
                </c:pt>
                <c:pt idx="3">
                  <c:v>Fiction </c:v>
                </c:pt>
                <c:pt idx="4">
                  <c:v>Non-fiction</c:v>
                </c:pt>
                <c:pt idx="5">
                  <c:v>Self-help</c:v>
                </c:pt>
                <c:pt idx="6">
                  <c:v>Workbook</c:v>
                </c:pt>
                <c:pt idx="7">
                  <c:v>Audiobooks</c:v>
                </c:pt>
                <c:pt idx="8">
                  <c:v>Informational pamphlet</c:v>
                </c:pt>
              </c:strCache>
            </c:strRef>
          </c:cat>
          <c:val>
            <c:numRef>
              <c:f>'Q # 12'!$B$4:$B$12</c:f>
              <c:numCache>
                <c:formatCode>0.0%</c:formatCode>
                <c:ptCount val="9"/>
                <c:pt idx="0">
                  <c:v>0.61200000000000065</c:v>
                </c:pt>
                <c:pt idx="1">
                  <c:v>0.78200000000000003</c:v>
                </c:pt>
                <c:pt idx="2">
                  <c:v>0.628000000000002</c:v>
                </c:pt>
                <c:pt idx="3">
                  <c:v>0.66700000000000226</c:v>
                </c:pt>
                <c:pt idx="4">
                  <c:v>0.50700000000000001</c:v>
                </c:pt>
                <c:pt idx="5">
                  <c:v>0.21500000000000041</c:v>
                </c:pt>
                <c:pt idx="6">
                  <c:v>0.22900000000000001</c:v>
                </c:pt>
                <c:pt idx="7">
                  <c:v>0.71200000000000063</c:v>
                </c:pt>
                <c:pt idx="8">
                  <c:v>0.34800000000000031</c:v>
                </c:pt>
              </c:numCache>
            </c:numRef>
          </c:val>
        </c:ser>
        <c:ser>
          <c:idx val="1"/>
          <c:order val="1"/>
          <c:tx>
            <c:strRef>
              <c:f>'Q # 12'!$C$3</c:f>
              <c:strCache>
                <c:ptCount val="1"/>
                <c:pt idx="0">
                  <c:v>21-40%</c:v>
                </c:pt>
              </c:strCache>
            </c:strRef>
          </c:tx>
          <c:cat>
            <c:strRef>
              <c:f>'Q # 12'!$A$4:$A$12</c:f>
              <c:strCache>
                <c:ptCount val="9"/>
                <c:pt idx="0">
                  <c:v>Picture books</c:v>
                </c:pt>
                <c:pt idx="1">
                  <c:v>Poetry</c:v>
                </c:pt>
                <c:pt idx="2">
                  <c:v>Easy readers</c:v>
                </c:pt>
                <c:pt idx="3">
                  <c:v>Fiction </c:v>
                </c:pt>
                <c:pt idx="4">
                  <c:v>Non-fiction</c:v>
                </c:pt>
                <c:pt idx="5">
                  <c:v>Self-help</c:v>
                </c:pt>
                <c:pt idx="6">
                  <c:v>Workbook</c:v>
                </c:pt>
                <c:pt idx="7">
                  <c:v>Audiobooks</c:v>
                </c:pt>
                <c:pt idx="8">
                  <c:v>Informational pamphlet</c:v>
                </c:pt>
              </c:strCache>
            </c:strRef>
          </c:cat>
          <c:val>
            <c:numRef>
              <c:f>'Q # 12'!$C$4:$C$12</c:f>
              <c:numCache>
                <c:formatCode>0.0%</c:formatCode>
                <c:ptCount val="9"/>
                <c:pt idx="0">
                  <c:v>0.20100000000000001</c:v>
                </c:pt>
                <c:pt idx="1">
                  <c:v>0.16500000000000001</c:v>
                </c:pt>
                <c:pt idx="2">
                  <c:v>0.23100000000000001</c:v>
                </c:pt>
                <c:pt idx="3">
                  <c:v>0.26200000000000001</c:v>
                </c:pt>
                <c:pt idx="4">
                  <c:v>0.30100000000000032</c:v>
                </c:pt>
                <c:pt idx="5">
                  <c:v>0.27700000000000002</c:v>
                </c:pt>
                <c:pt idx="6">
                  <c:v>0.33500000000000113</c:v>
                </c:pt>
                <c:pt idx="7">
                  <c:v>0.13600000000000001</c:v>
                </c:pt>
                <c:pt idx="8">
                  <c:v>0.28700000000000031</c:v>
                </c:pt>
              </c:numCache>
            </c:numRef>
          </c:val>
        </c:ser>
        <c:ser>
          <c:idx val="2"/>
          <c:order val="2"/>
          <c:tx>
            <c:strRef>
              <c:f>'Q # 12'!$D$3</c:f>
              <c:strCache>
                <c:ptCount val="1"/>
                <c:pt idx="0">
                  <c:v>41-60%</c:v>
                </c:pt>
              </c:strCache>
            </c:strRef>
          </c:tx>
          <c:cat>
            <c:strRef>
              <c:f>'Q # 12'!$A$4:$A$12</c:f>
              <c:strCache>
                <c:ptCount val="9"/>
                <c:pt idx="0">
                  <c:v>Picture books</c:v>
                </c:pt>
                <c:pt idx="1">
                  <c:v>Poetry</c:v>
                </c:pt>
                <c:pt idx="2">
                  <c:v>Easy readers</c:v>
                </c:pt>
                <c:pt idx="3">
                  <c:v>Fiction </c:v>
                </c:pt>
                <c:pt idx="4">
                  <c:v>Non-fiction</c:v>
                </c:pt>
                <c:pt idx="5">
                  <c:v>Self-help</c:v>
                </c:pt>
                <c:pt idx="6">
                  <c:v>Workbook</c:v>
                </c:pt>
                <c:pt idx="7">
                  <c:v>Audiobooks</c:v>
                </c:pt>
                <c:pt idx="8">
                  <c:v>Informational pamphlet</c:v>
                </c:pt>
              </c:strCache>
            </c:strRef>
          </c:cat>
          <c:val>
            <c:numRef>
              <c:f>'Q # 12'!$D$4:$D$12</c:f>
              <c:numCache>
                <c:formatCode>0.0%</c:formatCode>
                <c:ptCount val="9"/>
                <c:pt idx="0">
                  <c:v>9.7000000000000003E-2</c:v>
                </c:pt>
                <c:pt idx="1">
                  <c:v>5.3000000000000012E-2</c:v>
                </c:pt>
                <c:pt idx="2">
                  <c:v>0.10700000000000012</c:v>
                </c:pt>
                <c:pt idx="3">
                  <c:v>3.2000000000000042E-2</c:v>
                </c:pt>
                <c:pt idx="4">
                  <c:v>8.9000000000000065E-2</c:v>
                </c:pt>
                <c:pt idx="5">
                  <c:v>0.21800000000000044</c:v>
                </c:pt>
                <c:pt idx="6">
                  <c:v>0.20700000000000021</c:v>
                </c:pt>
                <c:pt idx="7">
                  <c:v>8.8000000000000064E-2</c:v>
                </c:pt>
                <c:pt idx="8">
                  <c:v>0.20100000000000001</c:v>
                </c:pt>
              </c:numCache>
            </c:numRef>
          </c:val>
        </c:ser>
        <c:ser>
          <c:idx val="3"/>
          <c:order val="3"/>
          <c:tx>
            <c:strRef>
              <c:f>'Q # 12'!$E$3</c:f>
              <c:strCache>
                <c:ptCount val="1"/>
                <c:pt idx="0">
                  <c:v>61-80%</c:v>
                </c:pt>
              </c:strCache>
            </c:strRef>
          </c:tx>
          <c:cat>
            <c:strRef>
              <c:f>'Q # 12'!$A$4:$A$12</c:f>
              <c:strCache>
                <c:ptCount val="9"/>
                <c:pt idx="0">
                  <c:v>Picture books</c:v>
                </c:pt>
                <c:pt idx="1">
                  <c:v>Poetry</c:v>
                </c:pt>
                <c:pt idx="2">
                  <c:v>Easy readers</c:v>
                </c:pt>
                <c:pt idx="3">
                  <c:v>Fiction </c:v>
                </c:pt>
                <c:pt idx="4">
                  <c:v>Non-fiction</c:v>
                </c:pt>
                <c:pt idx="5">
                  <c:v>Self-help</c:v>
                </c:pt>
                <c:pt idx="6">
                  <c:v>Workbook</c:v>
                </c:pt>
                <c:pt idx="7">
                  <c:v>Audiobooks</c:v>
                </c:pt>
                <c:pt idx="8">
                  <c:v>Informational pamphlet</c:v>
                </c:pt>
              </c:strCache>
            </c:strRef>
          </c:cat>
          <c:val>
            <c:numRef>
              <c:f>'Q # 12'!$E$4:$E$12</c:f>
              <c:numCache>
                <c:formatCode>0.0%</c:formatCode>
                <c:ptCount val="9"/>
                <c:pt idx="0">
                  <c:v>5.1999999999999998E-2</c:v>
                </c:pt>
                <c:pt idx="1">
                  <c:v>0</c:v>
                </c:pt>
                <c:pt idx="2">
                  <c:v>2.5000000000000001E-2</c:v>
                </c:pt>
                <c:pt idx="3">
                  <c:v>4.0000000000000022E-2</c:v>
                </c:pt>
                <c:pt idx="4">
                  <c:v>8.9000000000000065E-2</c:v>
                </c:pt>
                <c:pt idx="5">
                  <c:v>0.20800000000000021</c:v>
                </c:pt>
                <c:pt idx="6">
                  <c:v>0.17900000000000021</c:v>
                </c:pt>
                <c:pt idx="7">
                  <c:v>4.0000000000000022E-2</c:v>
                </c:pt>
                <c:pt idx="8">
                  <c:v>9.8000000000000226E-2</c:v>
                </c:pt>
              </c:numCache>
            </c:numRef>
          </c:val>
        </c:ser>
        <c:ser>
          <c:idx val="4"/>
          <c:order val="4"/>
          <c:tx>
            <c:strRef>
              <c:f>'Q # 12'!$F$3</c:f>
              <c:strCache>
                <c:ptCount val="1"/>
                <c:pt idx="0">
                  <c:v>81-100%</c:v>
                </c:pt>
              </c:strCache>
            </c:strRef>
          </c:tx>
          <c:cat>
            <c:strRef>
              <c:f>'Q # 12'!$A$4:$A$12</c:f>
              <c:strCache>
                <c:ptCount val="9"/>
                <c:pt idx="0">
                  <c:v>Picture books</c:v>
                </c:pt>
                <c:pt idx="1">
                  <c:v>Poetry</c:v>
                </c:pt>
                <c:pt idx="2">
                  <c:v>Easy readers</c:v>
                </c:pt>
                <c:pt idx="3">
                  <c:v>Fiction </c:v>
                </c:pt>
                <c:pt idx="4">
                  <c:v>Non-fiction</c:v>
                </c:pt>
                <c:pt idx="5">
                  <c:v>Self-help</c:v>
                </c:pt>
                <c:pt idx="6">
                  <c:v>Workbook</c:v>
                </c:pt>
                <c:pt idx="7">
                  <c:v>Audiobooks</c:v>
                </c:pt>
                <c:pt idx="8">
                  <c:v>Informational pamphlet</c:v>
                </c:pt>
              </c:strCache>
            </c:strRef>
          </c:cat>
          <c:val>
            <c:numRef>
              <c:f>'Q # 12'!$F$4:$F$12</c:f>
              <c:numCache>
                <c:formatCode>0.0%</c:formatCode>
                <c:ptCount val="9"/>
                <c:pt idx="0">
                  <c:v>3.6999999999999998E-2</c:v>
                </c:pt>
                <c:pt idx="1">
                  <c:v>0</c:v>
                </c:pt>
                <c:pt idx="2">
                  <c:v>8.0000000000000227E-3</c:v>
                </c:pt>
                <c:pt idx="3">
                  <c:v>0</c:v>
                </c:pt>
                <c:pt idx="4">
                  <c:v>1.4E-2</c:v>
                </c:pt>
                <c:pt idx="5">
                  <c:v>7.9000000000000223E-2</c:v>
                </c:pt>
                <c:pt idx="6">
                  <c:v>0.05</c:v>
                </c:pt>
                <c:pt idx="7">
                  <c:v>2.4E-2</c:v>
                </c:pt>
                <c:pt idx="8">
                  <c:v>6.7000000000000004E-2</c:v>
                </c:pt>
              </c:numCache>
            </c:numRef>
          </c:val>
        </c:ser>
        <c:axId val="104054784"/>
        <c:axId val="104056320"/>
      </c:barChart>
      <c:catAx>
        <c:axId val="104054784"/>
        <c:scaling>
          <c:orientation val="minMax"/>
        </c:scaling>
        <c:axPos val="b"/>
        <c:numFmt formatCode="General" sourceLinked="1"/>
        <c:majorTickMark val="none"/>
        <c:tickLblPos val="nextTo"/>
        <c:crossAx val="104056320"/>
        <c:crosses val="autoZero"/>
        <c:auto val="1"/>
        <c:lblAlgn val="ctr"/>
        <c:lblOffset val="100"/>
      </c:catAx>
      <c:valAx>
        <c:axId val="104056320"/>
        <c:scaling>
          <c:orientation val="minMax"/>
        </c:scaling>
        <c:axPos val="l"/>
        <c:majorGridlines/>
        <c:numFmt formatCode="0.0%" sourceLinked="1"/>
        <c:majorTickMark val="none"/>
        <c:tickLblPos val="nextTo"/>
        <c:crossAx val="104054784"/>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style val="28"/>
  <c:chart>
    <c:title>
      <c:tx>
        <c:rich>
          <a:bodyPr/>
          <a:lstStyle/>
          <a:p>
            <a:pPr>
              <a:defRPr sz="2800">
                <a:solidFill>
                  <a:schemeClr val="accent1">
                    <a:lumMod val="60000"/>
                    <a:lumOff val="40000"/>
                  </a:schemeClr>
                </a:solidFill>
              </a:defRPr>
            </a:pPr>
            <a:r>
              <a:rPr lang="en-US" sz="2800">
                <a:solidFill>
                  <a:schemeClr val="accent1">
                    <a:lumMod val="60000"/>
                    <a:lumOff val="40000"/>
                  </a:schemeClr>
                </a:solidFill>
              </a:rPr>
              <a:t>How Assess Effectiveness of Bibliotherapy?</a:t>
            </a:r>
          </a:p>
        </c:rich>
      </c:tx>
      <c:layout>
        <c:manualLayout>
          <c:xMode val="edge"/>
          <c:yMode val="edge"/>
          <c:x val="0.14030205599300088"/>
          <c:y val="4.4444444444444502E-2"/>
        </c:manualLayout>
      </c:layout>
    </c:title>
    <c:plotArea>
      <c:layout/>
      <c:barChart>
        <c:barDir val="bar"/>
        <c:grouping val="clustered"/>
        <c:ser>
          <c:idx val="0"/>
          <c:order val="0"/>
          <c:dLbls>
            <c:txPr>
              <a:bodyPr/>
              <a:lstStyle/>
              <a:p>
                <a:pPr>
                  <a:defRPr sz="1600"/>
                </a:pPr>
                <a:endParaRPr lang="en-US"/>
              </a:p>
            </c:txPr>
            <c:showVal val="1"/>
          </c:dLbls>
          <c:cat>
            <c:strRef>
              <c:f>'Q #17'!$A$2:$A$5</c:f>
              <c:strCache>
                <c:ptCount val="4"/>
                <c:pt idx="0">
                  <c:v>Client reports improvement</c:v>
                </c:pt>
                <c:pt idx="1">
                  <c:v>Progress toward treatment goals</c:v>
                </c:pt>
                <c:pt idx="2">
                  <c:v>Clinical assessment checklist</c:v>
                </c:pt>
                <c:pt idx="3">
                  <c:v>Other</c:v>
                </c:pt>
              </c:strCache>
            </c:strRef>
          </c:cat>
          <c:val>
            <c:numRef>
              <c:f>'Q #17'!$B$2:$B$5</c:f>
              <c:numCache>
                <c:formatCode>0.0%</c:formatCode>
                <c:ptCount val="4"/>
                <c:pt idx="0">
                  <c:v>0.78400000000000003</c:v>
                </c:pt>
                <c:pt idx="1">
                  <c:v>0.83800000000000063</c:v>
                </c:pt>
                <c:pt idx="2">
                  <c:v>0.14400000000000004</c:v>
                </c:pt>
                <c:pt idx="3">
                  <c:v>6.3E-2</c:v>
                </c:pt>
              </c:numCache>
            </c:numRef>
          </c:val>
        </c:ser>
        <c:dLbls>
          <c:showVal val="1"/>
        </c:dLbls>
        <c:axId val="104142720"/>
        <c:axId val="104144256"/>
      </c:barChart>
      <c:catAx>
        <c:axId val="104142720"/>
        <c:scaling>
          <c:orientation val="minMax"/>
        </c:scaling>
        <c:axPos val="l"/>
        <c:numFmt formatCode="General" sourceLinked="1"/>
        <c:majorTickMark val="none"/>
        <c:tickLblPos val="nextTo"/>
        <c:txPr>
          <a:bodyPr/>
          <a:lstStyle/>
          <a:p>
            <a:pPr>
              <a:defRPr sz="1600"/>
            </a:pPr>
            <a:endParaRPr lang="en-US"/>
          </a:p>
        </c:txPr>
        <c:crossAx val="104144256"/>
        <c:crosses val="autoZero"/>
        <c:auto val="1"/>
        <c:lblAlgn val="ctr"/>
        <c:lblOffset val="100"/>
      </c:catAx>
      <c:valAx>
        <c:axId val="104144256"/>
        <c:scaling>
          <c:orientation val="minMax"/>
        </c:scaling>
        <c:delete val="1"/>
        <c:axPos val="b"/>
        <c:numFmt formatCode="0.0%" sourceLinked="1"/>
        <c:tickLblPos val="nextTo"/>
        <c:crossAx val="104142720"/>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
  <c:chart>
    <c:title>
      <c:tx>
        <c:rich>
          <a:bodyPr/>
          <a:lstStyle/>
          <a:p>
            <a:pPr>
              <a:defRPr>
                <a:solidFill>
                  <a:schemeClr val="accent1">
                    <a:lumMod val="60000"/>
                    <a:lumOff val="40000"/>
                  </a:schemeClr>
                </a:solidFill>
              </a:defRPr>
            </a:pPr>
            <a:r>
              <a:rPr lang="en-US" sz="2800" dirty="0" smtClean="0">
                <a:solidFill>
                  <a:schemeClr val="accent1">
                    <a:lumMod val="60000"/>
                    <a:lumOff val="40000"/>
                  </a:schemeClr>
                </a:solidFill>
              </a:rPr>
              <a:t>BPS-ACA Demographics: Ethnic Affiliation</a:t>
            </a:r>
            <a:endParaRPr lang="en-US" sz="2800" dirty="0">
              <a:solidFill>
                <a:schemeClr val="accent1">
                  <a:lumMod val="60000"/>
                  <a:lumOff val="40000"/>
                </a:schemeClr>
              </a:solidFill>
            </a:endParaRPr>
          </a:p>
        </c:rich>
      </c:tx>
      <c:layout/>
    </c:title>
    <c:plotArea>
      <c:layout/>
      <c:barChart>
        <c:barDir val="bar"/>
        <c:grouping val="clustered"/>
        <c:ser>
          <c:idx val="0"/>
          <c:order val="0"/>
          <c:tx>
            <c:strRef>
              <c:f>Sheet4!$B$1</c:f>
              <c:strCache>
                <c:ptCount val="1"/>
                <c:pt idx="0">
                  <c:v>BPS</c:v>
                </c:pt>
              </c:strCache>
            </c:strRef>
          </c:tx>
          <c:cat>
            <c:strRef>
              <c:f>Sheet4!$A$2:$A$8</c:f>
              <c:strCache>
                <c:ptCount val="7"/>
                <c:pt idx="0">
                  <c:v>Caucasian</c:v>
                </c:pt>
                <c:pt idx="1">
                  <c:v>Hispanic</c:v>
                </c:pt>
                <c:pt idx="2">
                  <c:v>African Amer</c:v>
                </c:pt>
                <c:pt idx="3">
                  <c:v>Asian Amer</c:v>
                </c:pt>
                <c:pt idx="4">
                  <c:v>Native Amer</c:v>
                </c:pt>
                <c:pt idx="5">
                  <c:v>Multi-Ethnic</c:v>
                </c:pt>
                <c:pt idx="6">
                  <c:v>Other</c:v>
                </c:pt>
              </c:strCache>
            </c:strRef>
          </c:cat>
          <c:val>
            <c:numRef>
              <c:f>Sheet4!$B$2:$B$8</c:f>
              <c:numCache>
                <c:formatCode>0.0%</c:formatCode>
                <c:ptCount val="7"/>
                <c:pt idx="0">
                  <c:v>0.79600000000000004</c:v>
                </c:pt>
                <c:pt idx="1">
                  <c:v>2.5000000000000001E-2</c:v>
                </c:pt>
                <c:pt idx="2">
                  <c:v>3.5999999999999997E-2</c:v>
                </c:pt>
                <c:pt idx="3">
                  <c:v>1.0999999999999998E-2</c:v>
                </c:pt>
                <c:pt idx="4">
                  <c:v>0</c:v>
                </c:pt>
                <c:pt idx="5">
                  <c:v>3.5999999999999997E-2</c:v>
                </c:pt>
                <c:pt idx="6">
                  <c:v>0.1</c:v>
                </c:pt>
              </c:numCache>
            </c:numRef>
          </c:val>
        </c:ser>
        <c:ser>
          <c:idx val="1"/>
          <c:order val="1"/>
          <c:tx>
            <c:strRef>
              <c:f>Sheet4!$C$1</c:f>
              <c:strCache>
                <c:ptCount val="1"/>
                <c:pt idx="0">
                  <c:v>ACA</c:v>
                </c:pt>
              </c:strCache>
            </c:strRef>
          </c:tx>
          <c:cat>
            <c:strRef>
              <c:f>Sheet4!$A$2:$A$8</c:f>
              <c:strCache>
                <c:ptCount val="7"/>
                <c:pt idx="0">
                  <c:v>Caucasian</c:v>
                </c:pt>
                <c:pt idx="1">
                  <c:v>Hispanic</c:v>
                </c:pt>
                <c:pt idx="2">
                  <c:v>African Amer</c:v>
                </c:pt>
                <c:pt idx="3">
                  <c:v>Asian Amer</c:v>
                </c:pt>
                <c:pt idx="4">
                  <c:v>Native Amer</c:v>
                </c:pt>
                <c:pt idx="5">
                  <c:v>Multi-Ethnic</c:v>
                </c:pt>
                <c:pt idx="6">
                  <c:v>Other</c:v>
                </c:pt>
              </c:strCache>
            </c:strRef>
          </c:cat>
          <c:val>
            <c:numRef>
              <c:f>Sheet4!$C$2:$C$8</c:f>
              <c:numCache>
                <c:formatCode>0.0%</c:formatCode>
                <c:ptCount val="7"/>
                <c:pt idx="0">
                  <c:v>0.87000000000000044</c:v>
                </c:pt>
                <c:pt idx="1">
                  <c:v>3.0000000000000002E-2</c:v>
                </c:pt>
                <c:pt idx="2">
                  <c:v>6.0000000000000032E-2</c:v>
                </c:pt>
                <c:pt idx="3">
                  <c:v>1.4999999999999998E-2</c:v>
                </c:pt>
                <c:pt idx="4">
                  <c:v>9.0000000000000028E-3</c:v>
                </c:pt>
                <c:pt idx="5">
                  <c:v>2.0000000000000018E-3</c:v>
                </c:pt>
                <c:pt idx="6">
                  <c:v>1.4999999999999998E-2</c:v>
                </c:pt>
              </c:numCache>
            </c:numRef>
          </c:val>
        </c:ser>
        <c:axId val="33286016"/>
        <c:axId val="33287552"/>
      </c:barChart>
      <c:catAx>
        <c:axId val="33286016"/>
        <c:scaling>
          <c:orientation val="minMax"/>
        </c:scaling>
        <c:axPos val="l"/>
        <c:majorTickMark val="none"/>
        <c:tickLblPos val="nextTo"/>
        <c:crossAx val="33287552"/>
        <c:crosses val="autoZero"/>
        <c:auto val="1"/>
        <c:lblAlgn val="ctr"/>
        <c:lblOffset val="100"/>
      </c:catAx>
      <c:valAx>
        <c:axId val="33287552"/>
        <c:scaling>
          <c:orientation val="minMax"/>
        </c:scaling>
        <c:axPos val="b"/>
        <c:majorGridlines/>
        <c:numFmt formatCode="0.0%" sourceLinked="1"/>
        <c:majorTickMark val="none"/>
        <c:tickLblPos val="nextTo"/>
        <c:crossAx val="33286016"/>
        <c:crosses val="autoZero"/>
        <c:crossBetween val="between"/>
      </c:valAx>
    </c:plotArea>
    <c:legend>
      <c:legendPos val="r"/>
      <c:layout/>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2800">
                <a:solidFill>
                  <a:schemeClr val="accent1">
                    <a:lumMod val="60000"/>
                    <a:lumOff val="40000"/>
                  </a:schemeClr>
                </a:solidFill>
              </a:defRPr>
            </a:pPr>
            <a:r>
              <a:rPr lang="en-US" sz="2800">
                <a:solidFill>
                  <a:schemeClr val="accent1">
                    <a:lumMod val="60000"/>
                    <a:lumOff val="40000"/>
                  </a:schemeClr>
                </a:solidFill>
              </a:rPr>
              <a:t>Geographic Location of Practice</a:t>
            </a:r>
          </a:p>
        </c:rich>
      </c:tx>
      <c:layout/>
    </c:title>
    <c:plotArea>
      <c:layout/>
      <c:pieChart>
        <c:varyColors val="1"/>
        <c:ser>
          <c:idx val="0"/>
          <c:order val="0"/>
          <c:dLbls>
            <c:showPercent val="1"/>
          </c:dLbls>
          <c:cat>
            <c:strRef>
              <c:f>'Q #29'!$A$2:$A$8</c:f>
              <c:strCache>
                <c:ptCount val="7"/>
                <c:pt idx="0">
                  <c:v>Northeast U.S.</c:v>
                </c:pt>
                <c:pt idx="1">
                  <c:v>Southeast U.S.</c:v>
                </c:pt>
                <c:pt idx="2">
                  <c:v>Central U.S.</c:v>
                </c:pt>
                <c:pt idx="3">
                  <c:v>Southwest U.S.</c:v>
                </c:pt>
                <c:pt idx="4">
                  <c:v>Northwest U.S.</c:v>
                </c:pt>
                <c:pt idx="5">
                  <c:v>Alaska or Hawaii</c:v>
                </c:pt>
                <c:pt idx="6">
                  <c:v>International</c:v>
                </c:pt>
              </c:strCache>
            </c:strRef>
          </c:cat>
          <c:val>
            <c:numRef>
              <c:f>'Q #29'!$B$2:$B$8</c:f>
              <c:numCache>
                <c:formatCode>0.0%</c:formatCode>
                <c:ptCount val="7"/>
                <c:pt idx="0">
                  <c:v>0.24200000000000002</c:v>
                </c:pt>
                <c:pt idx="1">
                  <c:v>0.27</c:v>
                </c:pt>
                <c:pt idx="2">
                  <c:v>0.23500000000000001</c:v>
                </c:pt>
                <c:pt idx="3">
                  <c:v>0.125</c:v>
                </c:pt>
                <c:pt idx="4">
                  <c:v>6.8000000000000019E-2</c:v>
                </c:pt>
                <c:pt idx="5">
                  <c:v>2.1000000000000005E-2</c:v>
                </c:pt>
                <c:pt idx="6">
                  <c:v>4.000000000000001E-3</c:v>
                </c:pt>
              </c:numCache>
            </c:numRef>
          </c:val>
        </c:ser>
        <c:dLbls>
          <c:showPercent val="1"/>
        </c:dLbls>
        <c:firstSliceAng val="0"/>
      </c:pieChart>
    </c:plotArea>
    <c:legend>
      <c:legendPos val="r"/>
      <c:layout/>
    </c:legend>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3"/>
  <c:chart>
    <c:title>
      <c:tx>
        <c:rich>
          <a:bodyPr/>
          <a:lstStyle/>
          <a:p>
            <a:pPr>
              <a:defRPr sz="2800">
                <a:solidFill>
                  <a:schemeClr val="accent1">
                    <a:lumMod val="60000"/>
                    <a:lumOff val="40000"/>
                  </a:schemeClr>
                </a:solidFill>
              </a:defRPr>
            </a:pPr>
            <a:r>
              <a:rPr lang="en-US" sz="2800">
                <a:solidFill>
                  <a:schemeClr val="accent1">
                    <a:lumMod val="60000"/>
                    <a:lumOff val="40000"/>
                  </a:schemeClr>
                </a:solidFill>
              </a:rPr>
              <a:t>Population  Base of Practice</a:t>
            </a:r>
          </a:p>
        </c:rich>
      </c:tx>
      <c:layout/>
    </c:title>
    <c:view3D>
      <c:rotX val="30"/>
      <c:perspective val="30"/>
    </c:view3D>
    <c:plotArea>
      <c:layout/>
      <c:pie3DChart>
        <c:varyColors val="1"/>
        <c:ser>
          <c:idx val="0"/>
          <c:order val="0"/>
          <c:dLbls>
            <c:dLbl>
              <c:idx val="0"/>
              <c:layout>
                <c:manualLayout>
                  <c:x val="-0.22841183914510746"/>
                  <c:y val="7.3393950756155513E-2"/>
                </c:manualLayout>
              </c:layout>
              <c:showCatName val="1"/>
              <c:showPercent val="1"/>
            </c:dLbl>
            <c:dLbl>
              <c:idx val="1"/>
              <c:layout>
                <c:manualLayout>
                  <c:x val="-0.185969546775404"/>
                  <c:y val="-0.33091301087364244"/>
                </c:manualLayout>
              </c:layout>
              <c:showCatName val="1"/>
              <c:showPercent val="1"/>
            </c:dLbl>
            <c:dLbl>
              <c:idx val="2"/>
              <c:layout>
                <c:manualLayout>
                  <c:x val="0.24974702380952449"/>
                  <c:y val="5.3204443194600673E-2"/>
                </c:manualLayout>
              </c:layout>
              <c:showCatName val="1"/>
              <c:showPercent val="1"/>
            </c:dLbl>
            <c:showCatName val="1"/>
            <c:showPercent val="1"/>
          </c:dLbls>
          <c:cat>
            <c:strRef>
              <c:f>'Q #30'!$A$2:$A$4</c:f>
              <c:strCache>
                <c:ptCount val="3"/>
                <c:pt idx="0">
                  <c:v>Pop &lt; 50,000</c:v>
                </c:pt>
                <c:pt idx="1">
                  <c:v>Pop = 50,000 - 250,000</c:v>
                </c:pt>
                <c:pt idx="2">
                  <c:v>Pop &gt; 250,000</c:v>
                </c:pt>
              </c:strCache>
            </c:strRef>
          </c:cat>
          <c:val>
            <c:numRef>
              <c:f>'Q #30'!$B$2:$B$4</c:f>
              <c:numCache>
                <c:formatCode>0.0%</c:formatCode>
                <c:ptCount val="3"/>
                <c:pt idx="0">
                  <c:v>0.28600000000000031</c:v>
                </c:pt>
                <c:pt idx="1">
                  <c:v>0.34300000000000008</c:v>
                </c:pt>
                <c:pt idx="2">
                  <c:v>0.38600000000000095</c:v>
                </c:pt>
              </c:numCache>
            </c:numRef>
          </c:val>
        </c:ser>
        <c:dLbls>
          <c:showCatName val="1"/>
          <c:showPercent val="1"/>
        </c:dLbls>
      </c:pie3DChart>
    </c:plotArea>
    <c:plotVisOnly val="1"/>
    <c:dispBlanksAs val="zero"/>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sz="2800">
                <a:solidFill>
                  <a:schemeClr val="accent1">
                    <a:lumMod val="60000"/>
                    <a:lumOff val="40000"/>
                  </a:schemeClr>
                </a:solidFill>
              </a:defRPr>
            </a:pPr>
            <a:r>
              <a:rPr lang="en-US" sz="2800" dirty="0" smtClean="0">
                <a:solidFill>
                  <a:schemeClr val="accent1">
                    <a:lumMod val="60000"/>
                    <a:lumOff val="40000"/>
                  </a:schemeClr>
                </a:solidFill>
              </a:rPr>
              <a:t>BPS-ACA Demographics: Years in Practice</a:t>
            </a:r>
            <a:endParaRPr lang="en-US" sz="2800" dirty="0">
              <a:solidFill>
                <a:schemeClr val="accent1">
                  <a:lumMod val="60000"/>
                  <a:lumOff val="40000"/>
                </a:schemeClr>
              </a:solidFill>
            </a:endParaRPr>
          </a:p>
        </c:rich>
      </c:tx>
      <c:layout/>
    </c:title>
    <c:plotArea>
      <c:layout/>
      <c:barChart>
        <c:barDir val="col"/>
        <c:grouping val="clustered"/>
        <c:ser>
          <c:idx val="0"/>
          <c:order val="0"/>
          <c:tx>
            <c:strRef>
              <c:f>Sheet1!$B$1</c:f>
              <c:strCache>
                <c:ptCount val="1"/>
                <c:pt idx="0">
                  <c:v>BPS</c:v>
                </c:pt>
              </c:strCache>
            </c:strRef>
          </c:tx>
          <c:cat>
            <c:strRef>
              <c:f>Sheet1!$A$2:$A$5</c:f>
              <c:strCache>
                <c:ptCount val="4"/>
                <c:pt idx="0">
                  <c:v>0-5 yrs</c:v>
                </c:pt>
                <c:pt idx="1">
                  <c:v>6-10 yrs</c:v>
                </c:pt>
                <c:pt idx="2">
                  <c:v>11-20 yrs</c:v>
                </c:pt>
                <c:pt idx="3">
                  <c:v>21 yrs or more</c:v>
                </c:pt>
              </c:strCache>
            </c:strRef>
          </c:cat>
          <c:val>
            <c:numRef>
              <c:f>Sheet1!$B$2:$B$5</c:f>
              <c:numCache>
                <c:formatCode>0.0%</c:formatCode>
                <c:ptCount val="4"/>
                <c:pt idx="0">
                  <c:v>0.34500000000000008</c:v>
                </c:pt>
                <c:pt idx="1">
                  <c:v>0.21700000000000005</c:v>
                </c:pt>
                <c:pt idx="2">
                  <c:v>0.23100000000000001</c:v>
                </c:pt>
                <c:pt idx="3">
                  <c:v>0.21000000000000005</c:v>
                </c:pt>
              </c:numCache>
            </c:numRef>
          </c:val>
        </c:ser>
        <c:ser>
          <c:idx val="1"/>
          <c:order val="1"/>
          <c:tx>
            <c:strRef>
              <c:f>Sheet1!$C$1</c:f>
              <c:strCache>
                <c:ptCount val="1"/>
                <c:pt idx="0">
                  <c:v>ACA </c:v>
                </c:pt>
              </c:strCache>
            </c:strRef>
          </c:tx>
          <c:dLbls>
            <c:dLblPos val="inEnd"/>
            <c:showVal val="1"/>
          </c:dLbls>
          <c:cat>
            <c:strRef>
              <c:f>Sheet1!$A$2:$A$5</c:f>
              <c:strCache>
                <c:ptCount val="4"/>
                <c:pt idx="0">
                  <c:v>0-5 yrs</c:v>
                </c:pt>
                <c:pt idx="1">
                  <c:v>6-10 yrs</c:v>
                </c:pt>
                <c:pt idx="2">
                  <c:v>11-20 yrs</c:v>
                </c:pt>
                <c:pt idx="3">
                  <c:v>21 yrs or more</c:v>
                </c:pt>
              </c:strCache>
            </c:strRef>
          </c:cat>
          <c:val>
            <c:numRef>
              <c:f>Sheet1!$C$2:$C$5</c:f>
              <c:numCache>
                <c:formatCode>0.0%</c:formatCode>
                <c:ptCount val="4"/>
                <c:pt idx="0">
                  <c:v>0.51</c:v>
                </c:pt>
                <c:pt idx="1">
                  <c:v>0.19700000000000001</c:v>
                </c:pt>
                <c:pt idx="2">
                  <c:v>0.29100000000000009</c:v>
                </c:pt>
              </c:numCache>
            </c:numRef>
          </c:val>
        </c:ser>
        <c:gapWidth val="75"/>
        <c:overlap val="40"/>
        <c:axId val="103257216"/>
        <c:axId val="103258752"/>
      </c:barChart>
      <c:catAx>
        <c:axId val="103257216"/>
        <c:scaling>
          <c:orientation val="minMax"/>
        </c:scaling>
        <c:axPos val="b"/>
        <c:majorTickMark val="none"/>
        <c:tickLblPos val="nextTo"/>
        <c:crossAx val="103258752"/>
        <c:crosses val="autoZero"/>
        <c:auto val="1"/>
        <c:lblAlgn val="ctr"/>
        <c:lblOffset val="100"/>
      </c:catAx>
      <c:valAx>
        <c:axId val="103258752"/>
        <c:scaling>
          <c:orientation val="minMax"/>
        </c:scaling>
        <c:axPos val="l"/>
        <c:majorGridlines/>
        <c:numFmt formatCode="0.0%" sourceLinked="1"/>
        <c:majorTickMark val="none"/>
        <c:tickLblPos val="nextTo"/>
        <c:crossAx val="103257216"/>
        <c:crosses val="autoZero"/>
        <c:crossBetween val="between"/>
      </c:valAx>
    </c:plotArea>
    <c:legend>
      <c:legendPos val="r"/>
      <c:layout/>
      <c:txPr>
        <a:bodyPr/>
        <a:lstStyle/>
        <a:p>
          <a:pPr>
            <a:defRPr sz="2000"/>
          </a:pPr>
          <a:endParaRPr lang="en-US"/>
        </a:p>
      </c:txPr>
    </c:legend>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3"/>
  <c:chart>
    <c:title>
      <c:tx>
        <c:rich>
          <a:bodyPr/>
          <a:lstStyle/>
          <a:p>
            <a:pPr>
              <a:defRPr/>
            </a:pPr>
            <a:r>
              <a:rPr lang="en-US" sz="2800" dirty="0" smtClean="0">
                <a:solidFill>
                  <a:schemeClr val="accent1">
                    <a:lumMod val="60000"/>
                    <a:lumOff val="40000"/>
                  </a:schemeClr>
                </a:solidFill>
              </a:rPr>
              <a:t>BPS-ACA </a:t>
            </a:r>
            <a:r>
              <a:rPr lang="en-US" sz="2800" dirty="0">
                <a:solidFill>
                  <a:schemeClr val="accent1">
                    <a:lumMod val="60000"/>
                    <a:lumOff val="40000"/>
                  </a:schemeClr>
                </a:solidFill>
              </a:rPr>
              <a:t>Demographics: Highest Degree Obtained</a:t>
            </a:r>
          </a:p>
        </c:rich>
      </c:tx>
      <c:layout/>
    </c:title>
    <c:view3D>
      <c:perspective val="30"/>
    </c:view3D>
    <c:plotArea>
      <c:layout>
        <c:manualLayout>
          <c:layoutTarget val="inner"/>
          <c:xMode val="edge"/>
          <c:yMode val="edge"/>
          <c:x val="4.8776162595060235E-2"/>
          <c:y val="0.13955088947214941"/>
          <c:w val="0.95122383740494043"/>
          <c:h val="0.66188466025080295"/>
        </c:manualLayout>
      </c:layout>
      <c:bar3DChart>
        <c:barDir val="col"/>
        <c:grouping val="clustered"/>
        <c:ser>
          <c:idx val="0"/>
          <c:order val="0"/>
          <c:tx>
            <c:strRef>
              <c:f>Sheet2!$B$1</c:f>
              <c:strCache>
                <c:ptCount val="1"/>
                <c:pt idx="0">
                  <c:v>BPS</c:v>
                </c:pt>
              </c:strCache>
            </c:strRef>
          </c:tx>
          <c:cat>
            <c:strRef>
              <c:f>Sheet2!$A$2:$A$6</c:f>
              <c:strCache>
                <c:ptCount val="5"/>
                <c:pt idx="0">
                  <c:v>Associate</c:v>
                </c:pt>
                <c:pt idx="1">
                  <c:v>Bachelor's</c:v>
                </c:pt>
                <c:pt idx="2">
                  <c:v>Master's</c:v>
                </c:pt>
                <c:pt idx="3">
                  <c:v>Doctorate</c:v>
                </c:pt>
                <c:pt idx="4">
                  <c:v>Other</c:v>
                </c:pt>
              </c:strCache>
            </c:strRef>
          </c:cat>
          <c:val>
            <c:numRef>
              <c:f>Sheet2!$B$2:$B$6</c:f>
              <c:numCache>
                <c:formatCode>0.00%</c:formatCode>
                <c:ptCount val="5"/>
                <c:pt idx="1">
                  <c:v>7.0000000000000019E-3</c:v>
                </c:pt>
                <c:pt idx="2">
                  <c:v>0.75500000000000023</c:v>
                </c:pt>
                <c:pt idx="3">
                  <c:v>0.19900000000000001</c:v>
                </c:pt>
                <c:pt idx="4">
                  <c:v>4.3000000000000003E-2</c:v>
                </c:pt>
              </c:numCache>
            </c:numRef>
          </c:val>
        </c:ser>
        <c:ser>
          <c:idx val="1"/>
          <c:order val="1"/>
          <c:tx>
            <c:strRef>
              <c:f>Sheet2!$C$1</c:f>
              <c:strCache>
                <c:ptCount val="1"/>
                <c:pt idx="0">
                  <c:v>ACA</c:v>
                </c:pt>
              </c:strCache>
            </c:strRef>
          </c:tx>
          <c:cat>
            <c:strRef>
              <c:f>Sheet2!$A$2:$A$6</c:f>
              <c:strCache>
                <c:ptCount val="5"/>
                <c:pt idx="0">
                  <c:v>Associate</c:v>
                </c:pt>
                <c:pt idx="1">
                  <c:v>Bachelor's</c:v>
                </c:pt>
                <c:pt idx="2">
                  <c:v>Master's</c:v>
                </c:pt>
                <c:pt idx="3">
                  <c:v>Doctorate</c:v>
                </c:pt>
                <c:pt idx="4">
                  <c:v>Other</c:v>
                </c:pt>
              </c:strCache>
            </c:strRef>
          </c:cat>
          <c:val>
            <c:numRef>
              <c:f>Sheet2!$C$2:$C$6</c:f>
              <c:numCache>
                <c:formatCode>0.00%</c:formatCode>
                <c:ptCount val="5"/>
                <c:pt idx="0">
                  <c:v>2.0000000000000009E-3</c:v>
                </c:pt>
                <c:pt idx="1">
                  <c:v>4.7000000000000014E-2</c:v>
                </c:pt>
                <c:pt idx="2" formatCode="0%">
                  <c:v>0.69000000000000017</c:v>
                </c:pt>
                <c:pt idx="3" formatCode="0%">
                  <c:v>0.22</c:v>
                </c:pt>
                <c:pt idx="4">
                  <c:v>5.0000000000000018E-3</c:v>
                </c:pt>
              </c:numCache>
            </c:numRef>
          </c:val>
        </c:ser>
        <c:shape val="box"/>
        <c:axId val="103297024"/>
        <c:axId val="103298560"/>
        <c:axId val="0"/>
      </c:bar3DChart>
      <c:catAx>
        <c:axId val="103297024"/>
        <c:scaling>
          <c:orientation val="minMax"/>
        </c:scaling>
        <c:axPos val="b"/>
        <c:majorTickMark val="none"/>
        <c:tickLblPos val="nextTo"/>
        <c:crossAx val="103298560"/>
        <c:crosses val="autoZero"/>
        <c:auto val="1"/>
        <c:lblAlgn val="ctr"/>
        <c:lblOffset val="100"/>
      </c:catAx>
      <c:valAx>
        <c:axId val="103298560"/>
        <c:scaling>
          <c:orientation val="minMax"/>
        </c:scaling>
        <c:axPos val="l"/>
        <c:majorGridlines/>
        <c:numFmt formatCode="General" sourceLinked="1"/>
        <c:majorTickMark val="none"/>
        <c:tickLblPos val="nextTo"/>
        <c:crossAx val="103297024"/>
        <c:crosses val="autoZero"/>
        <c:crossBetween val="between"/>
      </c:valAx>
      <c:dTable>
        <c:showHorzBorder val="1"/>
        <c:showVertBorder val="1"/>
        <c:showOutline val="1"/>
        <c:showKeys val="1"/>
      </c:dTable>
    </c:plotArea>
    <c:plotVisOnly val="1"/>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3"/>
  <c:chart>
    <c:title>
      <c:tx>
        <c:rich>
          <a:bodyPr/>
          <a:lstStyle/>
          <a:p>
            <a:pPr>
              <a:defRPr sz="2800">
                <a:solidFill>
                  <a:schemeClr val="accent1">
                    <a:lumMod val="60000"/>
                    <a:lumOff val="40000"/>
                  </a:schemeClr>
                </a:solidFill>
              </a:defRPr>
            </a:pPr>
            <a:r>
              <a:rPr lang="en-US" sz="2800">
                <a:solidFill>
                  <a:schemeClr val="accent1">
                    <a:lumMod val="60000"/>
                    <a:lumOff val="40000"/>
                  </a:schemeClr>
                </a:solidFill>
              </a:rPr>
              <a:t>BSP-ACA Demographics: Holds Professional License</a:t>
            </a:r>
          </a:p>
        </c:rich>
      </c:tx>
      <c:layout/>
    </c:title>
    <c:plotArea>
      <c:layout/>
      <c:barChart>
        <c:barDir val="bar"/>
        <c:grouping val="clustered"/>
        <c:ser>
          <c:idx val="0"/>
          <c:order val="0"/>
          <c:tx>
            <c:strRef>
              <c:f>Sheet3!$B$1</c:f>
              <c:strCache>
                <c:ptCount val="1"/>
                <c:pt idx="0">
                  <c:v>BPS</c:v>
                </c:pt>
              </c:strCache>
            </c:strRef>
          </c:tx>
          <c:cat>
            <c:strRef>
              <c:f>Sheet3!$A$2:$A$3</c:f>
              <c:strCache>
                <c:ptCount val="2"/>
                <c:pt idx="0">
                  <c:v>Yes</c:v>
                </c:pt>
                <c:pt idx="1">
                  <c:v>No</c:v>
                </c:pt>
              </c:strCache>
            </c:strRef>
          </c:cat>
          <c:val>
            <c:numRef>
              <c:f>Sheet3!$B$2:$B$3</c:f>
              <c:numCache>
                <c:formatCode>0.0%</c:formatCode>
                <c:ptCount val="2"/>
                <c:pt idx="0">
                  <c:v>0.80900000000000005</c:v>
                </c:pt>
                <c:pt idx="1">
                  <c:v>0.19400000000000001</c:v>
                </c:pt>
              </c:numCache>
            </c:numRef>
          </c:val>
        </c:ser>
        <c:ser>
          <c:idx val="1"/>
          <c:order val="1"/>
          <c:tx>
            <c:strRef>
              <c:f>Sheet3!$C$1</c:f>
              <c:strCache>
                <c:ptCount val="1"/>
                <c:pt idx="0">
                  <c:v>ACA</c:v>
                </c:pt>
              </c:strCache>
            </c:strRef>
          </c:tx>
          <c:cat>
            <c:strRef>
              <c:f>Sheet3!$A$2:$A$3</c:f>
              <c:strCache>
                <c:ptCount val="2"/>
                <c:pt idx="0">
                  <c:v>Yes</c:v>
                </c:pt>
                <c:pt idx="1">
                  <c:v>No</c:v>
                </c:pt>
              </c:strCache>
            </c:strRef>
          </c:cat>
          <c:val>
            <c:numRef>
              <c:f>Sheet3!$C$2:$C$3</c:f>
              <c:numCache>
                <c:formatCode>0.0%</c:formatCode>
                <c:ptCount val="2"/>
                <c:pt idx="0">
                  <c:v>0.79</c:v>
                </c:pt>
                <c:pt idx="1">
                  <c:v>0.21000000000000005</c:v>
                </c:pt>
              </c:numCache>
            </c:numRef>
          </c:val>
        </c:ser>
        <c:axId val="103320960"/>
        <c:axId val="103330944"/>
      </c:barChart>
      <c:catAx>
        <c:axId val="103320960"/>
        <c:scaling>
          <c:orientation val="minMax"/>
        </c:scaling>
        <c:axPos val="l"/>
        <c:majorTickMark val="none"/>
        <c:tickLblPos val="nextTo"/>
        <c:crossAx val="103330944"/>
        <c:crosses val="autoZero"/>
        <c:auto val="1"/>
        <c:lblAlgn val="ctr"/>
        <c:lblOffset val="100"/>
      </c:catAx>
      <c:valAx>
        <c:axId val="103330944"/>
        <c:scaling>
          <c:orientation val="minMax"/>
        </c:scaling>
        <c:axPos val="b"/>
        <c:majorGridlines/>
        <c:numFmt formatCode="0.0%" sourceLinked="1"/>
        <c:majorTickMark val="none"/>
        <c:tickLblPos val="nextTo"/>
        <c:crossAx val="103320960"/>
        <c:crosses val="autoZero"/>
        <c:crossBetween val="between"/>
      </c:valAx>
    </c:plotArea>
    <c:legend>
      <c:legendPos val="r"/>
      <c:layout/>
    </c:legend>
    <c:plotVisOnly val="1"/>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27"/>
  <c:chart>
    <c:title>
      <c:tx>
        <c:rich>
          <a:bodyPr/>
          <a:lstStyle/>
          <a:p>
            <a:pPr>
              <a:defRPr sz="2800">
                <a:solidFill>
                  <a:schemeClr val="accent1">
                    <a:lumMod val="60000"/>
                    <a:lumOff val="40000"/>
                  </a:schemeClr>
                </a:solidFill>
              </a:defRPr>
            </a:pPr>
            <a:r>
              <a:rPr lang="en-US" sz="2800">
                <a:solidFill>
                  <a:schemeClr val="accent1">
                    <a:lumMod val="60000"/>
                    <a:lumOff val="40000"/>
                  </a:schemeClr>
                </a:solidFill>
              </a:rPr>
              <a:t>Professional Licenses Held</a:t>
            </a:r>
          </a:p>
        </c:rich>
      </c:tx>
      <c:layout/>
    </c:title>
    <c:plotArea>
      <c:layout/>
      <c:barChart>
        <c:barDir val="col"/>
        <c:grouping val="clustered"/>
        <c:ser>
          <c:idx val="0"/>
          <c:order val="0"/>
          <c:dLbls>
            <c:showVal val="1"/>
          </c:dLbls>
          <c:cat>
            <c:strRef>
              <c:f>'Q #24'!$A$2:$A$7</c:f>
              <c:strCache>
                <c:ptCount val="6"/>
                <c:pt idx="0">
                  <c:v>State school license</c:v>
                </c:pt>
                <c:pt idx="1">
                  <c:v>LPC</c:v>
                </c:pt>
                <c:pt idx="2">
                  <c:v>LPCS</c:v>
                </c:pt>
                <c:pt idx="3">
                  <c:v>LPCP</c:v>
                </c:pt>
                <c:pt idx="4">
                  <c:v>LMHC</c:v>
                </c:pt>
                <c:pt idx="5">
                  <c:v>RN</c:v>
                </c:pt>
              </c:strCache>
            </c:strRef>
          </c:cat>
          <c:val>
            <c:numRef>
              <c:f>'Q #24'!$B$2:$B$7</c:f>
              <c:numCache>
                <c:formatCode>0.0%</c:formatCode>
                <c:ptCount val="6"/>
                <c:pt idx="0">
                  <c:v>0.17300000000000001</c:v>
                </c:pt>
                <c:pt idx="1">
                  <c:v>0.631000000000002</c:v>
                </c:pt>
                <c:pt idx="2">
                  <c:v>1.7999999999999999E-2</c:v>
                </c:pt>
                <c:pt idx="3">
                  <c:v>2.7000000000000079E-2</c:v>
                </c:pt>
                <c:pt idx="4">
                  <c:v>8.4000000000000047E-2</c:v>
                </c:pt>
                <c:pt idx="5">
                  <c:v>1.7999999999999999E-2</c:v>
                </c:pt>
              </c:numCache>
            </c:numRef>
          </c:val>
        </c:ser>
        <c:dLbls>
          <c:showVal val="1"/>
        </c:dLbls>
        <c:overlap val="-25"/>
        <c:axId val="103351808"/>
        <c:axId val="103353344"/>
      </c:barChart>
      <c:catAx>
        <c:axId val="103351808"/>
        <c:scaling>
          <c:orientation val="minMax"/>
        </c:scaling>
        <c:axPos val="b"/>
        <c:numFmt formatCode="General" sourceLinked="1"/>
        <c:majorTickMark val="none"/>
        <c:tickLblPos val="nextTo"/>
        <c:crossAx val="103353344"/>
        <c:crosses val="autoZero"/>
        <c:auto val="1"/>
        <c:lblAlgn val="ctr"/>
        <c:lblOffset val="100"/>
      </c:catAx>
      <c:valAx>
        <c:axId val="103353344"/>
        <c:scaling>
          <c:orientation val="minMax"/>
        </c:scaling>
        <c:delete val="1"/>
        <c:axPos val="l"/>
        <c:numFmt formatCode="0.0%" sourceLinked="1"/>
        <c:majorTickMark val="none"/>
        <c:tickLblPos val="nextTo"/>
        <c:crossAx val="103351808"/>
        <c:crosses val="autoZero"/>
        <c:crossBetween val="between"/>
      </c:valAx>
    </c:plotArea>
    <c:plotVisOnly val="1"/>
    <c:dispBlanksAs val="gap"/>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0.32673</cdr:x>
      <cdr:y>0.34211</cdr:y>
    </cdr:from>
    <cdr:to>
      <cdr:x>0.47525</cdr:x>
      <cdr:y>0.43421</cdr:y>
    </cdr:to>
    <cdr:sp macro="" textlink="">
      <cdr:nvSpPr>
        <cdr:cNvPr id="2" name="TextBox 1"/>
        <cdr:cNvSpPr txBox="1"/>
      </cdr:nvSpPr>
      <cdr:spPr>
        <a:xfrm xmlns:a="http://schemas.openxmlformats.org/drawingml/2006/main">
          <a:off x="2514600" y="1981200"/>
          <a:ext cx="1143000" cy="533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400" dirty="0" smtClean="0"/>
            <a:t>No 21%</a:t>
          </a:r>
          <a:endParaRPr lang="en-US" sz="2400" dirty="0"/>
        </a:p>
      </cdr:txBody>
    </cdr:sp>
  </cdr:relSizeAnchor>
  <cdr:relSizeAnchor xmlns:cdr="http://schemas.openxmlformats.org/drawingml/2006/chartDrawing">
    <cdr:from>
      <cdr:x>0.53465</cdr:x>
      <cdr:y>0.5</cdr:y>
    </cdr:from>
    <cdr:to>
      <cdr:x>0.54059</cdr:x>
      <cdr:y>0.51316</cdr:y>
    </cdr:to>
    <cdr:sp macro="" textlink="">
      <cdr:nvSpPr>
        <cdr:cNvPr id="3" name="TextBox 2"/>
        <cdr:cNvSpPr txBox="1"/>
      </cdr:nvSpPr>
      <cdr:spPr>
        <a:xfrm xmlns:a="http://schemas.openxmlformats.org/drawingml/2006/main">
          <a:off x="4114800" y="2895600"/>
          <a:ext cx="45719" cy="762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0.47525</cdr:x>
      <cdr:y>0.60526</cdr:y>
    </cdr:from>
    <cdr:to>
      <cdr:x>0.71287</cdr:x>
      <cdr:y>0.90789</cdr:y>
    </cdr:to>
    <cdr:sp macro="" textlink="">
      <cdr:nvSpPr>
        <cdr:cNvPr id="4" name="TextBox 3"/>
        <cdr:cNvSpPr txBox="1"/>
      </cdr:nvSpPr>
      <cdr:spPr>
        <a:xfrm xmlns:a="http://schemas.openxmlformats.org/drawingml/2006/main">
          <a:off x="3657600" y="3505200"/>
          <a:ext cx="1828800" cy="17526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0.46535</cdr:x>
      <cdr:y>0.61842</cdr:y>
    </cdr:from>
    <cdr:to>
      <cdr:x>0.63366</cdr:x>
      <cdr:y>0.75</cdr:y>
    </cdr:to>
    <cdr:sp macro="" textlink="">
      <cdr:nvSpPr>
        <cdr:cNvPr id="5" name="TextBox 4"/>
        <cdr:cNvSpPr txBox="1"/>
      </cdr:nvSpPr>
      <cdr:spPr>
        <a:xfrm xmlns:a="http://schemas.openxmlformats.org/drawingml/2006/main">
          <a:off x="3581400" y="3581400"/>
          <a:ext cx="1295400" cy="762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0.38614</cdr:x>
      <cdr:y>0.68421</cdr:y>
    </cdr:from>
    <cdr:to>
      <cdr:x>0.66337</cdr:x>
      <cdr:y>0.80263</cdr:y>
    </cdr:to>
    <cdr:sp macro="" textlink="">
      <cdr:nvSpPr>
        <cdr:cNvPr id="6" name="TextBox 5"/>
        <cdr:cNvSpPr txBox="1"/>
      </cdr:nvSpPr>
      <cdr:spPr>
        <a:xfrm xmlns:a="http://schemas.openxmlformats.org/drawingml/2006/main">
          <a:off x="2971800" y="3962400"/>
          <a:ext cx="2133600" cy="685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0.42574</cdr:x>
      <cdr:y>0.71053</cdr:y>
    </cdr:from>
    <cdr:to>
      <cdr:x>0.65347</cdr:x>
      <cdr:y>0.86842</cdr:y>
    </cdr:to>
    <cdr:sp macro="" textlink="">
      <cdr:nvSpPr>
        <cdr:cNvPr id="7" name="TextBox 6"/>
        <cdr:cNvSpPr txBox="1"/>
      </cdr:nvSpPr>
      <cdr:spPr>
        <a:xfrm xmlns:a="http://schemas.openxmlformats.org/drawingml/2006/main">
          <a:off x="3276600" y="4114800"/>
          <a:ext cx="1752600" cy="914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0.40594</cdr:x>
      <cdr:y>0.72368</cdr:y>
    </cdr:from>
    <cdr:to>
      <cdr:x>0.66337</cdr:x>
      <cdr:y>0.88158</cdr:y>
    </cdr:to>
    <cdr:sp macro="" textlink="">
      <cdr:nvSpPr>
        <cdr:cNvPr id="8" name="TextBox 7"/>
        <cdr:cNvSpPr txBox="1"/>
      </cdr:nvSpPr>
      <cdr:spPr>
        <a:xfrm xmlns:a="http://schemas.openxmlformats.org/drawingml/2006/main">
          <a:off x="3124200" y="4191000"/>
          <a:ext cx="1981200" cy="914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400" dirty="0" smtClean="0"/>
            <a:t>Yes 79%</a:t>
          </a:r>
          <a:endParaRPr lang="en-US" sz="2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5476"/>
          </a:xfrm>
          <a:prstGeom prst="rect">
            <a:avLst/>
          </a:prstGeom>
        </p:spPr>
        <p:txBody>
          <a:bodyPr vert="horz" lIns="91440" tIns="45720" rIns="91440" bIns="45720" rtlCol="0"/>
          <a:lstStyle>
            <a:lvl1pPr algn="l" eaLnBrk="0" hangingPunct="0">
              <a:defRPr sz="1200"/>
            </a:lvl1pPr>
          </a:lstStyle>
          <a:p>
            <a:pPr>
              <a:defRPr/>
            </a:pPr>
            <a:endParaRPr lang="en-US"/>
          </a:p>
        </p:txBody>
      </p:sp>
      <p:sp>
        <p:nvSpPr>
          <p:cNvPr id="3" name="Date Placeholder 2"/>
          <p:cNvSpPr>
            <a:spLocks noGrp="1"/>
          </p:cNvSpPr>
          <p:nvPr>
            <p:ph type="dt" sz="quarter" idx="1"/>
          </p:nvPr>
        </p:nvSpPr>
        <p:spPr>
          <a:xfrm>
            <a:off x="3970673" y="0"/>
            <a:ext cx="3038155" cy="465476"/>
          </a:xfrm>
          <a:prstGeom prst="rect">
            <a:avLst/>
          </a:prstGeom>
        </p:spPr>
        <p:txBody>
          <a:bodyPr vert="horz" lIns="91440" tIns="45720" rIns="91440" bIns="45720" rtlCol="0"/>
          <a:lstStyle>
            <a:lvl1pPr algn="r" eaLnBrk="0" hangingPunct="0">
              <a:defRPr sz="1200"/>
            </a:lvl1pPr>
          </a:lstStyle>
          <a:p>
            <a:pPr>
              <a:defRPr/>
            </a:pPr>
            <a:fld id="{ADB7CD94-CBF9-4F5F-9330-1F59E6591800}" type="datetimeFigureOut">
              <a:rPr lang="en-US"/>
              <a:pPr>
                <a:defRPr/>
              </a:pPr>
              <a:t>4/2/2009</a:t>
            </a:fld>
            <a:endParaRPr lang="en-US"/>
          </a:p>
        </p:txBody>
      </p:sp>
      <p:sp>
        <p:nvSpPr>
          <p:cNvPr id="4" name="Footer Placeholder 3"/>
          <p:cNvSpPr>
            <a:spLocks noGrp="1"/>
          </p:cNvSpPr>
          <p:nvPr>
            <p:ph type="ftr" sz="quarter" idx="2"/>
          </p:nvPr>
        </p:nvSpPr>
        <p:spPr>
          <a:xfrm>
            <a:off x="0" y="8829286"/>
            <a:ext cx="3038155" cy="465476"/>
          </a:xfrm>
          <a:prstGeom prst="rect">
            <a:avLst/>
          </a:prstGeom>
        </p:spPr>
        <p:txBody>
          <a:bodyPr vert="horz" lIns="91440" tIns="45720" rIns="91440" bIns="45720" rtlCol="0" anchor="b"/>
          <a:lstStyle>
            <a:lvl1pPr algn="l" eaLnBrk="0" hangingPunct="0">
              <a:defRPr sz="1200"/>
            </a:lvl1pPr>
          </a:lstStyle>
          <a:p>
            <a:pPr>
              <a:defRPr/>
            </a:pPr>
            <a:endParaRPr lang="en-US"/>
          </a:p>
        </p:txBody>
      </p:sp>
      <p:sp>
        <p:nvSpPr>
          <p:cNvPr id="5" name="Slide Number Placeholder 4"/>
          <p:cNvSpPr>
            <a:spLocks noGrp="1"/>
          </p:cNvSpPr>
          <p:nvPr>
            <p:ph type="sldNum" sz="quarter" idx="3"/>
          </p:nvPr>
        </p:nvSpPr>
        <p:spPr>
          <a:xfrm>
            <a:off x="3970673" y="8829286"/>
            <a:ext cx="3038155" cy="465476"/>
          </a:xfrm>
          <a:prstGeom prst="rect">
            <a:avLst/>
          </a:prstGeom>
        </p:spPr>
        <p:txBody>
          <a:bodyPr vert="horz" lIns="91440" tIns="45720" rIns="91440" bIns="45720" rtlCol="0" anchor="b"/>
          <a:lstStyle>
            <a:lvl1pPr algn="r" eaLnBrk="0" hangingPunct="0">
              <a:defRPr sz="1200"/>
            </a:lvl1pPr>
          </a:lstStyle>
          <a:p>
            <a:pPr>
              <a:defRPr/>
            </a:pPr>
            <a:fld id="{ADDB4CC6-EBBB-4FF3-A2E2-F387129DA21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8155" cy="46547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8435" name="Rectangle 3"/>
          <p:cNvSpPr>
            <a:spLocks noGrp="1" noChangeArrowheads="1"/>
          </p:cNvSpPr>
          <p:nvPr>
            <p:ph type="dt" idx="1"/>
          </p:nvPr>
        </p:nvSpPr>
        <p:spPr bwMode="auto">
          <a:xfrm>
            <a:off x="3970673" y="0"/>
            <a:ext cx="3038155" cy="46547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701355" y="4417102"/>
            <a:ext cx="5607691" cy="4182724"/>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829286"/>
            <a:ext cx="3038155" cy="46547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8439" name="Rectangle 7"/>
          <p:cNvSpPr>
            <a:spLocks noGrp="1" noChangeArrowheads="1"/>
          </p:cNvSpPr>
          <p:nvPr>
            <p:ph type="sldNum" sz="quarter" idx="5"/>
          </p:nvPr>
        </p:nvSpPr>
        <p:spPr bwMode="auto">
          <a:xfrm>
            <a:off x="3970673" y="8829286"/>
            <a:ext cx="3038155" cy="46547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D5879F32-9515-4B25-B26D-48C10F7FBA0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p:spPr>
        <p:txBody>
          <a:bodyPr/>
          <a:lstStyle/>
          <a:p>
            <a:r>
              <a:rPr lang="en-US" smtClean="0"/>
              <a:t>ACA list: 2000 randomly generated names</a:t>
            </a:r>
          </a:p>
          <a:p>
            <a:r>
              <a:rPr lang="en-US" smtClean="0"/>
              <a:t>E-mails sent: Jan 15, 2008; Jan 24, 2008 (1</a:t>
            </a:r>
            <a:r>
              <a:rPr lang="en-US" baseline="30000" smtClean="0"/>
              <a:t>st</a:t>
            </a:r>
            <a:r>
              <a:rPr lang="en-US" smtClean="0"/>
              <a:t> reminder to non-respondents, n = ca.  1500 valid e-mail addresses); Feb 4, 2008 (2</a:t>
            </a:r>
            <a:r>
              <a:rPr lang="en-US" baseline="30000" smtClean="0"/>
              <a:t>nd</a:t>
            </a:r>
            <a:r>
              <a:rPr lang="en-US" smtClean="0"/>
              <a:t> reminder to non-respondents)</a:t>
            </a:r>
          </a:p>
          <a:p>
            <a:r>
              <a:rPr lang="en-US" smtClean="0"/>
              <a:t>Archived “undeliverable” survey invitations (ca 400); handful of “please remove me from mailing list”; ca. 40-50 spam verifications</a:t>
            </a:r>
          </a:p>
          <a:p>
            <a:r>
              <a:rPr lang="en-US" smtClean="0"/>
              <a:t>Final survey results n = 315</a:t>
            </a:r>
          </a:p>
          <a:p>
            <a:endParaRPr lang="en-US" smtClean="0"/>
          </a:p>
        </p:txBody>
      </p:sp>
      <p:sp>
        <p:nvSpPr>
          <p:cNvPr id="48131" name="Slide Number Placeholder 3"/>
          <p:cNvSpPr>
            <a:spLocks noGrp="1"/>
          </p:cNvSpPr>
          <p:nvPr>
            <p:ph type="sldNum" sz="quarter" idx="5"/>
          </p:nvPr>
        </p:nvSpPr>
        <p:spPr>
          <a:noFill/>
        </p:spPr>
        <p:txBody>
          <a:bodyPr/>
          <a:lstStyle/>
          <a:p>
            <a:fld id="{23AD2DD9-4248-4AD9-9F51-420010316174}"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879F32-9515-4B25-B26D-48C10F7FBA0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a:ln/>
        </p:spPr>
      </p:sp>
      <p:sp>
        <p:nvSpPr>
          <p:cNvPr id="1280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a:ln/>
        </p:spPr>
      </p:sp>
      <p:sp>
        <p:nvSpPr>
          <p:cNvPr id="1300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a:ln/>
        </p:spPr>
      </p:sp>
      <p:sp>
        <p:nvSpPr>
          <p:cNvPr id="138242" name="Notes Placeholder 2"/>
          <p:cNvSpPr>
            <a:spLocks noGrp="1"/>
          </p:cNvSpPr>
          <p:nvPr>
            <p:ph type="body" idx="1"/>
          </p:nvPr>
        </p:nvSpPr>
        <p:spPr>
          <a:noFill/>
          <a:ln/>
        </p:spPr>
        <p:txBody>
          <a:bodyPr/>
          <a:lstStyle/>
          <a:p>
            <a:r>
              <a:rPr lang="en-US" smtClean="0"/>
              <a:t>Q #24</a:t>
            </a:r>
          </a:p>
        </p:txBody>
      </p:sp>
      <p:sp>
        <p:nvSpPr>
          <p:cNvPr id="138243" name="Slide Number Placeholder 3"/>
          <p:cNvSpPr>
            <a:spLocks noGrp="1"/>
          </p:cNvSpPr>
          <p:nvPr>
            <p:ph type="sldNum" sz="quarter" idx="5"/>
          </p:nvPr>
        </p:nvSpPr>
        <p:spPr>
          <a:noFill/>
        </p:spPr>
        <p:txBody>
          <a:bodyPr/>
          <a:lstStyle/>
          <a:p>
            <a:fld id="{79BFEC18-94CF-4C09-8CCE-BCA691049EC7}" type="slidenum">
              <a:rPr lang="en-US" smtClean="0"/>
              <a:pPr/>
              <a:t>20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a:ln/>
        </p:spPr>
      </p:sp>
      <p:sp>
        <p:nvSpPr>
          <p:cNvPr id="140290" name="Notes Placeholder 2"/>
          <p:cNvSpPr>
            <a:spLocks noGrp="1"/>
          </p:cNvSpPr>
          <p:nvPr>
            <p:ph type="body" idx="1"/>
          </p:nvPr>
        </p:nvSpPr>
        <p:spPr>
          <a:noFill/>
          <a:ln/>
        </p:spPr>
        <p:txBody>
          <a:bodyPr/>
          <a:lstStyle/>
          <a:p>
            <a:r>
              <a:rPr lang="en-US" smtClean="0"/>
              <a:t>Q #25</a:t>
            </a:r>
          </a:p>
        </p:txBody>
      </p:sp>
      <p:sp>
        <p:nvSpPr>
          <p:cNvPr id="140291" name="Slide Number Placeholder 3"/>
          <p:cNvSpPr>
            <a:spLocks noGrp="1"/>
          </p:cNvSpPr>
          <p:nvPr>
            <p:ph type="sldNum" sz="quarter" idx="5"/>
          </p:nvPr>
        </p:nvSpPr>
        <p:spPr>
          <a:noFill/>
        </p:spPr>
        <p:txBody>
          <a:bodyPr/>
          <a:lstStyle/>
          <a:p>
            <a:fld id="{F7C0E5CC-EBF2-4447-B2AF-8263CF242F43}" type="slidenum">
              <a:rPr lang="en-US" smtClean="0"/>
              <a:pPr/>
              <a:t>21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a:ln/>
        </p:spPr>
      </p:sp>
      <p:sp>
        <p:nvSpPr>
          <p:cNvPr id="142338" name="Notes Placeholder 2"/>
          <p:cNvSpPr>
            <a:spLocks noGrp="1"/>
          </p:cNvSpPr>
          <p:nvPr>
            <p:ph type="body" idx="1"/>
          </p:nvPr>
        </p:nvSpPr>
        <p:spPr>
          <a:noFill/>
          <a:ln/>
        </p:spPr>
        <p:txBody>
          <a:bodyPr/>
          <a:lstStyle/>
          <a:p>
            <a:r>
              <a:rPr lang="en-US" smtClean="0"/>
              <a:t>Q # 1</a:t>
            </a:r>
          </a:p>
        </p:txBody>
      </p:sp>
      <p:sp>
        <p:nvSpPr>
          <p:cNvPr id="142339" name="Slide Number Placeholder 3"/>
          <p:cNvSpPr>
            <a:spLocks noGrp="1"/>
          </p:cNvSpPr>
          <p:nvPr>
            <p:ph type="sldNum" sz="quarter" idx="5"/>
          </p:nvPr>
        </p:nvSpPr>
        <p:spPr>
          <a:noFill/>
        </p:spPr>
        <p:txBody>
          <a:bodyPr/>
          <a:lstStyle/>
          <a:p>
            <a:fld id="{7D530BF4-6D48-481C-8DBF-BE544428110E}" type="slidenum">
              <a:rPr lang="en-US" smtClean="0"/>
              <a:pPr/>
              <a:t>22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a:ln/>
        </p:spPr>
      </p:sp>
      <p:sp>
        <p:nvSpPr>
          <p:cNvPr id="144386" name="Notes Placeholder 2"/>
          <p:cNvSpPr>
            <a:spLocks noGrp="1"/>
          </p:cNvSpPr>
          <p:nvPr>
            <p:ph type="body" idx="1"/>
          </p:nvPr>
        </p:nvSpPr>
        <p:spPr>
          <a:noFill/>
          <a:ln/>
        </p:spPr>
        <p:txBody>
          <a:bodyPr/>
          <a:lstStyle/>
          <a:p>
            <a:r>
              <a:rPr lang="en-US" smtClean="0"/>
              <a:t>Q #2</a:t>
            </a:r>
          </a:p>
        </p:txBody>
      </p:sp>
      <p:sp>
        <p:nvSpPr>
          <p:cNvPr id="144387" name="Slide Number Placeholder 3"/>
          <p:cNvSpPr>
            <a:spLocks noGrp="1"/>
          </p:cNvSpPr>
          <p:nvPr>
            <p:ph type="sldNum" sz="quarter" idx="5"/>
          </p:nvPr>
        </p:nvSpPr>
        <p:spPr>
          <a:noFill/>
        </p:spPr>
        <p:txBody>
          <a:bodyPr/>
          <a:lstStyle/>
          <a:p>
            <a:fld id="{6F43A8C2-5D53-44FE-AD00-0FE769A950D7}" type="slidenum">
              <a:rPr lang="en-US" smtClean="0"/>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ln/>
        </p:spPr>
      </p:sp>
      <p:sp>
        <p:nvSpPr>
          <p:cNvPr id="1464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a:ln/>
        </p:spPr>
      </p:sp>
      <p:sp>
        <p:nvSpPr>
          <p:cNvPr id="148482" name="Notes Placeholder 2"/>
          <p:cNvSpPr>
            <a:spLocks noGrp="1"/>
          </p:cNvSpPr>
          <p:nvPr>
            <p:ph type="body" idx="1"/>
          </p:nvPr>
        </p:nvSpPr>
        <p:spPr>
          <a:noFill/>
          <a:ln/>
        </p:spPr>
        <p:txBody>
          <a:bodyPr/>
          <a:lstStyle/>
          <a:p>
            <a:r>
              <a:rPr lang="en-US" smtClean="0"/>
              <a:t>Q #4</a:t>
            </a:r>
          </a:p>
          <a:p>
            <a:r>
              <a:rPr lang="en-US" smtClean="0"/>
              <a:t>The predominant modes of cognitive behavioral &amp;  solutions focused are significant and consistent with findings that most used materials are self-help.</a:t>
            </a:r>
          </a:p>
        </p:txBody>
      </p:sp>
      <p:sp>
        <p:nvSpPr>
          <p:cNvPr id="148483" name="Slide Number Placeholder 3"/>
          <p:cNvSpPr>
            <a:spLocks noGrp="1"/>
          </p:cNvSpPr>
          <p:nvPr>
            <p:ph type="sldNum" sz="quarter" idx="5"/>
          </p:nvPr>
        </p:nvSpPr>
        <p:spPr>
          <a:noFill/>
        </p:spPr>
        <p:txBody>
          <a:bodyPr/>
          <a:lstStyle/>
          <a:p>
            <a:fld id="{D15784D9-9D0F-49B7-9899-1D126875DF1F}" type="slidenum">
              <a:rPr lang="en-US" smtClean="0"/>
              <a:pPr/>
              <a:t>25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ln/>
        </p:spPr>
      </p:sp>
      <p:sp>
        <p:nvSpPr>
          <p:cNvPr id="150530" name="Notes Placeholder 2"/>
          <p:cNvSpPr>
            <a:spLocks noGrp="1"/>
          </p:cNvSpPr>
          <p:nvPr>
            <p:ph type="body" idx="1"/>
          </p:nvPr>
        </p:nvSpPr>
        <p:spPr>
          <a:noFill/>
          <a:ln/>
        </p:spPr>
        <p:txBody>
          <a:bodyPr/>
          <a:lstStyle/>
          <a:p>
            <a:r>
              <a:rPr lang="en-US" smtClean="0"/>
              <a:t>Question # 5</a:t>
            </a:r>
          </a:p>
        </p:txBody>
      </p:sp>
      <p:sp>
        <p:nvSpPr>
          <p:cNvPr id="150531" name="Slide Number Placeholder 3"/>
          <p:cNvSpPr>
            <a:spLocks noGrp="1"/>
          </p:cNvSpPr>
          <p:nvPr>
            <p:ph type="sldNum" sz="quarter" idx="5"/>
          </p:nvPr>
        </p:nvSpPr>
        <p:spPr>
          <a:noFill/>
        </p:spPr>
        <p:txBody>
          <a:bodyPr/>
          <a:lstStyle/>
          <a:p>
            <a:fld id="{8B9F7A77-6CE9-43AE-8411-672B9B029770}" type="slidenum">
              <a:rPr lang="en-US" smtClean="0"/>
              <a:pPr/>
              <a:t>26</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a:ln/>
        </p:spPr>
      </p:sp>
      <p:sp>
        <p:nvSpPr>
          <p:cNvPr id="152578" name="Notes Placeholder 2"/>
          <p:cNvSpPr>
            <a:spLocks noGrp="1"/>
          </p:cNvSpPr>
          <p:nvPr>
            <p:ph type="body" idx="1"/>
          </p:nvPr>
        </p:nvSpPr>
        <p:spPr>
          <a:noFill/>
          <a:ln/>
        </p:spPr>
        <p:txBody>
          <a:bodyPr/>
          <a:lstStyle/>
          <a:p>
            <a:r>
              <a:rPr lang="en-US" smtClean="0"/>
              <a:t>Q #6</a:t>
            </a:r>
          </a:p>
          <a:p>
            <a:r>
              <a:rPr lang="en-US" smtClean="0"/>
              <a:t>% of respondants is vertical axis</a:t>
            </a:r>
          </a:p>
          <a:p>
            <a:r>
              <a:rPr lang="en-US" smtClean="0"/>
              <a:t>% of clients with whom use BT on horizontal</a:t>
            </a:r>
          </a:p>
        </p:txBody>
      </p:sp>
      <p:sp>
        <p:nvSpPr>
          <p:cNvPr id="152579" name="Slide Number Placeholder 3"/>
          <p:cNvSpPr>
            <a:spLocks noGrp="1"/>
          </p:cNvSpPr>
          <p:nvPr>
            <p:ph type="sldNum" sz="quarter" idx="5"/>
          </p:nvPr>
        </p:nvSpPr>
        <p:spPr>
          <a:noFill/>
        </p:spPr>
        <p:txBody>
          <a:bodyPr/>
          <a:lstStyle/>
          <a:p>
            <a:fld id="{F6D91B97-7750-49F5-9196-36E2491B7E88}" type="slidenum">
              <a:rPr lang="en-US" smtClean="0"/>
              <a:pPr/>
              <a:t>27</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a:ln/>
        </p:spPr>
      </p:sp>
      <p:sp>
        <p:nvSpPr>
          <p:cNvPr id="154626" name="Notes Placeholder 2"/>
          <p:cNvSpPr>
            <a:spLocks noGrp="1"/>
          </p:cNvSpPr>
          <p:nvPr>
            <p:ph type="body" idx="1"/>
          </p:nvPr>
        </p:nvSpPr>
        <p:spPr>
          <a:noFill/>
          <a:ln/>
        </p:spPr>
        <p:txBody>
          <a:bodyPr/>
          <a:lstStyle/>
          <a:p>
            <a:r>
              <a:rPr lang="en-US" smtClean="0"/>
              <a:t>Q #14</a:t>
            </a:r>
          </a:p>
        </p:txBody>
      </p:sp>
      <p:sp>
        <p:nvSpPr>
          <p:cNvPr id="154627" name="Slide Number Placeholder 3"/>
          <p:cNvSpPr>
            <a:spLocks noGrp="1"/>
          </p:cNvSpPr>
          <p:nvPr>
            <p:ph type="sldNum" sz="quarter" idx="5"/>
          </p:nvPr>
        </p:nvSpPr>
        <p:spPr>
          <a:noFill/>
        </p:spPr>
        <p:txBody>
          <a:bodyPr/>
          <a:lstStyle/>
          <a:p>
            <a:fld id="{0AAAF3EE-DE2E-48D9-BCDC-FDCEC3ED6FC9}" type="slidenum">
              <a:rPr lang="en-US" smtClean="0"/>
              <a:pPr/>
              <a:t>28</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smtClean="0"/>
              <a:t>Q #15</a:t>
            </a:r>
          </a:p>
        </p:txBody>
      </p:sp>
      <p:sp>
        <p:nvSpPr>
          <p:cNvPr id="156675" name="Slide Number Placeholder 3"/>
          <p:cNvSpPr>
            <a:spLocks noGrp="1"/>
          </p:cNvSpPr>
          <p:nvPr>
            <p:ph type="sldNum" sz="quarter" idx="5"/>
          </p:nvPr>
        </p:nvSpPr>
        <p:spPr>
          <a:noFill/>
        </p:spPr>
        <p:txBody>
          <a:bodyPr/>
          <a:lstStyle/>
          <a:p>
            <a:fld id="{F1D97DEA-B36D-436C-8921-FF45D05BA155}" type="slidenum">
              <a:rPr lang="en-US" smtClean="0"/>
              <a:pPr/>
              <a:t>29</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a:ln/>
        </p:spPr>
      </p:sp>
      <p:sp>
        <p:nvSpPr>
          <p:cNvPr id="1587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p:cNvSpPr>
          <p:nvPr>
            <p:ph type="sldImg"/>
          </p:nvPr>
        </p:nvSpPr>
        <p:spPr>
          <a:ln/>
        </p:spPr>
      </p:sp>
      <p:sp>
        <p:nvSpPr>
          <p:cNvPr id="166914" name="Notes Placeholder 2"/>
          <p:cNvSpPr>
            <a:spLocks noGrp="1"/>
          </p:cNvSpPr>
          <p:nvPr>
            <p:ph type="body" idx="1"/>
          </p:nvPr>
        </p:nvSpPr>
        <p:spPr>
          <a:noFill/>
          <a:ln/>
        </p:spPr>
        <p:txBody>
          <a:bodyPr/>
          <a:lstStyle/>
          <a:p>
            <a:r>
              <a:rPr lang="en-US" smtClean="0"/>
              <a:t>Q #12</a:t>
            </a:r>
          </a:p>
        </p:txBody>
      </p:sp>
      <p:sp>
        <p:nvSpPr>
          <p:cNvPr id="166915" name="Slide Number Placeholder 3"/>
          <p:cNvSpPr>
            <a:spLocks noGrp="1"/>
          </p:cNvSpPr>
          <p:nvPr>
            <p:ph type="sldNum" sz="quarter" idx="5"/>
          </p:nvPr>
        </p:nvSpPr>
        <p:spPr>
          <a:noFill/>
        </p:spPr>
        <p:txBody>
          <a:bodyPr/>
          <a:lstStyle/>
          <a:p>
            <a:fld id="{99AD938B-6AB2-4A1D-95C5-E899BE772B20}" type="slidenum">
              <a:rPr lang="en-US" smtClean="0"/>
              <a:pPr/>
              <a:t>37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p:cNvSpPr>
          <p:nvPr>
            <p:ph type="sldImg"/>
          </p:nvPr>
        </p:nvSpPr>
        <p:spPr>
          <a:ln/>
        </p:spPr>
      </p:sp>
      <p:sp>
        <p:nvSpPr>
          <p:cNvPr id="168962" name="Notes Placeholder 2"/>
          <p:cNvSpPr>
            <a:spLocks noGrp="1"/>
          </p:cNvSpPr>
          <p:nvPr>
            <p:ph type="body" idx="1"/>
          </p:nvPr>
        </p:nvSpPr>
        <p:spPr>
          <a:noFill/>
          <a:ln/>
        </p:spPr>
        <p:txBody>
          <a:bodyPr/>
          <a:lstStyle/>
          <a:p>
            <a:r>
              <a:rPr lang="en-US" dirty="0" smtClean="0"/>
              <a:t>Q #17</a:t>
            </a:r>
          </a:p>
        </p:txBody>
      </p:sp>
      <p:sp>
        <p:nvSpPr>
          <p:cNvPr id="168963" name="Slide Number Placeholder 3"/>
          <p:cNvSpPr>
            <a:spLocks noGrp="1"/>
          </p:cNvSpPr>
          <p:nvPr>
            <p:ph type="sldNum" sz="quarter" idx="5"/>
          </p:nvPr>
        </p:nvSpPr>
        <p:spPr>
          <a:noFill/>
        </p:spPr>
        <p:txBody>
          <a:bodyPr/>
          <a:lstStyle/>
          <a:p>
            <a:fld id="{3404B995-C45C-4DCC-9511-6E955041CF57}" type="slidenum">
              <a:rPr lang="en-US" smtClean="0"/>
              <a:pPr/>
              <a:t>39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spect="1" noChangeArrowheads="1" noTextEdit="1"/>
          </p:cNvSpPr>
          <p:nvPr>
            <p:ph type="sldImg"/>
          </p:nvPr>
        </p:nvSpPr>
        <p:spPr>
          <a:ln/>
        </p:spPr>
      </p:sp>
      <p:sp>
        <p:nvSpPr>
          <p:cNvPr id="1710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a:ln/>
        </p:spPr>
      </p:sp>
      <p:sp>
        <p:nvSpPr>
          <p:cNvPr id="173058" name="Rectangle 3"/>
          <p:cNvSpPr>
            <a:spLocks noGrp="1" noChangeArrowheads="1"/>
          </p:cNvSpPr>
          <p:nvPr>
            <p:ph type="body" idx="1"/>
          </p:nvPr>
        </p:nvSpPr>
        <p:spPr>
          <a:noFill/>
          <a:ln/>
        </p:spPr>
        <p:txBody>
          <a:bodyPr/>
          <a:lstStyle/>
          <a:p>
            <a:r>
              <a:rPr lang="en-US" i="1" smtClean="0"/>
              <a:t>But we did not survey ASCA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ChangeArrowheads="1" noTextEdit="1"/>
          </p:cNvSpPr>
          <p:nvPr>
            <p:ph type="sldImg"/>
          </p:nvPr>
        </p:nvSpPr>
        <p:spPr>
          <a:ln/>
        </p:spPr>
      </p:sp>
      <p:sp>
        <p:nvSpPr>
          <p:cNvPr id="1751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a:ln/>
        </p:spPr>
      </p:sp>
      <p:sp>
        <p:nvSpPr>
          <p:cNvPr id="179202" name="Notes Placeholder 2"/>
          <p:cNvSpPr>
            <a:spLocks noGrp="1"/>
          </p:cNvSpPr>
          <p:nvPr>
            <p:ph type="body" idx="1"/>
          </p:nvPr>
        </p:nvSpPr>
        <p:spPr>
          <a:noFill/>
          <a:ln/>
        </p:spPr>
        <p:txBody>
          <a:bodyPr/>
          <a:lstStyle/>
          <a:p>
            <a:r>
              <a:rPr lang="en-US" smtClean="0"/>
              <a:t> </a:t>
            </a:r>
          </a:p>
        </p:txBody>
      </p:sp>
      <p:sp>
        <p:nvSpPr>
          <p:cNvPr id="179203" name="Slide Number Placeholder 3"/>
          <p:cNvSpPr>
            <a:spLocks noGrp="1"/>
          </p:cNvSpPr>
          <p:nvPr>
            <p:ph type="sldNum" sz="quarter" idx="5"/>
          </p:nvPr>
        </p:nvSpPr>
        <p:spPr>
          <a:noFill/>
        </p:spPr>
        <p:txBody>
          <a:bodyPr/>
          <a:lstStyle/>
          <a:p>
            <a:fld id="{33A8140E-FD06-408E-BC69-7DF7393CC908}" type="slidenum">
              <a:rPr lang="en-US" smtClean="0"/>
              <a:pPr/>
              <a:t>45</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a:ln/>
        </p:spPr>
      </p:sp>
      <p:sp>
        <p:nvSpPr>
          <p:cNvPr id="1812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p:cNvSpPr>
          <p:nvPr>
            <p:ph type="sldImg"/>
          </p:nvPr>
        </p:nvSpPr>
        <p:spPr>
          <a:ln/>
        </p:spPr>
      </p:sp>
      <p:sp>
        <p:nvSpPr>
          <p:cNvPr id="183298" name="Notes Placeholder 2"/>
          <p:cNvSpPr>
            <a:spLocks noGrp="1"/>
          </p:cNvSpPr>
          <p:nvPr>
            <p:ph type="body" idx="1"/>
          </p:nvPr>
        </p:nvSpPr>
        <p:spPr>
          <a:noFill/>
          <a:ln/>
        </p:spPr>
        <p:txBody>
          <a:bodyPr/>
          <a:lstStyle/>
          <a:p>
            <a:endParaRPr lang="en-US" smtClean="0"/>
          </a:p>
        </p:txBody>
      </p:sp>
      <p:sp>
        <p:nvSpPr>
          <p:cNvPr id="183299" name="Slide Number Placeholder 3"/>
          <p:cNvSpPr>
            <a:spLocks noGrp="1"/>
          </p:cNvSpPr>
          <p:nvPr>
            <p:ph type="sldNum" sz="quarter" idx="5"/>
          </p:nvPr>
        </p:nvSpPr>
        <p:spPr>
          <a:noFill/>
        </p:spPr>
        <p:txBody>
          <a:bodyPr/>
          <a:lstStyle/>
          <a:p>
            <a:fld id="{5ECCA09B-0AD9-4648-BB97-D3AF7F997A83}" type="slidenum">
              <a:rPr lang="en-US" smtClean="0"/>
              <a:pPr/>
              <a:t>47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r>
              <a:rPr lang="en-US" smtClean="0"/>
              <a:t>Hebert &amp; Kent (2000)</a:t>
            </a:r>
          </a:p>
          <a:p>
            <a:r>
              <a:rPr lang="en-US" smtClean="0"/>
              <a:t>Kramer &amp; Smith (1998)</a:t>
            </a:r>
          </a:p>
          <a:p>
            <a:r>
              <a:rPr lang="en-US" smtClean="0"/>
              <a:t>Afolayan (1992)</a:t>
            </a:r>
          </a:p>
          <a:p>
            <a:r>
              <a:rPr lang="en-US" smtClean="0"/>
              <a:t>Rubin (1978)</a:t>
            </a:r>
          </a:p>
          <a:p>
            <a:r>
              <a:rPr lang="en-US" smtClean="0"/>
              <a:t>Mazza (2003)?</a:t>
            </a:r>
          </a:p>
        </p:txBody>
      </p:sp>
      <p:sp>
        <p:nvSpPr>
          <p:cNvPr id="39939" name="Slide Number Placeholder 3"/>
          <p:cNvSpPr>
            <a:spLocks noGrp="1"/>
          </p:cNvSpPr>
          <p:nvPr>
            <p:ph type="sldNum" sz="quarter" idx="5"/>
          </p:nvPr>
        </p:nvSpPr>
        <p:spPr>
          <a:noFill/>
        </p:spPr>
        <p:txBody>
          <a:bodyPr/>
          <a:lstStyle/>
          <a:p>
            <a:fld id="{CAAB8267-4A12-4D88-8E9B-58C17246F2B9}"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buFont typeface="Arial" pitchFamily="34" charset="0"/>
              <a:buChar char="•"/>
              <a:defRPr/>
            </a:pPr>
            <a:r>
              <a:rPr lang="en-US" dirty="0" smtClean="0"/>
              <a:t>Atwater &amp; Smith (1982). Christian therapists' utilization of </a:t>
            </a:r>
            <a:r>
              <a:rPr lang="en-US" dirty="0" err="1" smtClean="0"/>
              <a:t>bibliotherapeutic</a:t>
            </a:r>
            <a:r>
              <a:rPr lang="en-US" dirty="0" smtClean="0"/>
              <a:t> resources. 99 members (34% response rate; Christian Association for Psychological Studies International ). Asked to determine the books and audiovisuals that would be endorsed as most helpful with a variety of problems in living. </a:t>
            </a:r>
          </a:p>
          <a:p>
            <a:pPr>
              <a:buFont typeface="Arial" pitchFamily="34" charset="0"/>
              <a:buChar char="•"/>
              <a:defRPr/>
            </a:pPr>
            <a:r>
              <a:rPr lang="en-US" dirty="0" err="1" smtClean="0"/>
              <a:t>Quackenbush</a:t>
            </a:r>
            <a:r>
              <a:rPr lang="en-US" dirty="0" smtClean="0"/>
              <a:t>, R. L. (1991). Surveyed 47 university counseling centers. Asked for recommendations of most useful self-help materials in 27 problem/concern areas. Created a bibliography.</a:t>
            </a:r>
          </a:p>
          <a:p>
            <a:pPr>
              <a:buFont typeface="Arial" pitchFamily="34" charset="0"/>
              <a:buChar char="•"/>
              <a:defRPr/>
            </a:pPr>
            <a:r>
              <a:rPr lang="en-US" dirty="0" smtClean="0"/>
              <a:t>Smith, D., &amp; </a:t>
            </a:r>
            <a:r>
              <a:rPr lang="en-US" dirty="0" err="1" smtClean="0"/>
              <a:t>Burkhalter</a:t>
            </a:r>
            <a:r>
              <a:rPr lang="en-US" dirty="0" smtClean="0"/>
              <a:t>, J. K. (1987). Responses from 158 members of American Academy of Psychotherapists . (32% return rate on mailed survey). 51% used BT in practice. Utilization of BT increased with years in practice. Asked for titles used and effectiveness of titles for 10 specific problem areas (mostly situational, relationship/IP skills). Almost exclusively self-help.</a:t>
            </a:r>
          </a:p>
          <a:p>
            <a:pPr>
              <a:buFont typeface="Arial" pitchFamily="34" charset="0"/>
              <a:buChar char="•"/>
              <a:defRPr/>
            </a:pPr>
            <a:r>
              <a:rPr lang="en-US" dirty="0" smtClean="0"/>
              <a:t>Starker, S. (1986). Promises and prescriptions: Self-help books in mental health and medicine.</a:t>
            </a:r>
            <a:r>
              <a:rPr lang="en-US" i="1" dirty="0" smtClean="0"/>
              <a:t> </a:t>
            </a:r>
            <a:r>
              <a:rPr lang="en-US" dirty="0" smtClean="0"/>
              <a:t>Sought satisfaction ratings from 186 consumers, 105 psychologists, 97 psychiatrists, and 63 internists. 64.7% of the overall sample claimed to have read a helpful SH book. 88.6% of the psychologists, 58.8% of psychiatrists, and 85.7% of internists indicated that they prescribed SH books to their patients as a supplement to the treatment.</a:t>
            </a:r>
          </a:p>
          <a:p>
            <a:pPr>
              <a:buFont typeface="Arial" pitchFamily="34" charset="0"/>
              <a:buChar char="•"/>
              <a:defRPr/>
            </a:pPr>
            <a:r>
              <a:rPr lang="en-US" dirty="0" smtClean="0"/>
              <a:t>Starker (1988). Psychologists and self-help books: Attitudes and prescriptive practices of clinicians.</a:t>
            </a:r>
            <a:r>
              <a:rPr lang="en-US" i="1" dirty="0" smtClean="0"/>
              <a:t> S</a:t>
            </a:r>
            <a:r>
              <a:rPr lang="en-US" dirty="0" smtClean="0"/>
              <a:t>urvey of 123 practicing psychologists in 36 states  (membership of the National Register of Health Service Providers in Psychology; 30% response rate) concerning attitudes and prescriptive practices with regard to </a:t>
            </a:r>
            <a:r>
              <a:rPr lang="en-US" b="1" dirty="0" smtClean="0"/>
              <a:t>self-help</a:t>
            </a:r>
            <a:r>
              <a:rPr lang="en-US" dirty="0" smtClean="0"/>
              <a:t> books. </a:t>
            </a:r>
          </a:p>
          <a:p>
            <a:pPr>
              <a:buFont typeface="Arial" pitchFamily="34" charset="0"/>
              <a:buChar char="•"/>
              <a:defRPr/>
            </a:pPr>
            <a:r>
              <a:rPr lang="en-US" dirty="0" smtClean="0"/>
              <a:t>Warner (1991). Bibliotherapy: A comparison of the prescription practices of Canadian and American psychologists. 263 psychologists (Canadian Register of Health Service Providers in Psychology; 44% response rate), 63% responded affirmatively to prescribing self-help works to their clients/patients, with more than 100 books being recommended.</a:t>
            </a:r>
          </a:p>
          <a:p>
            <a:pPr>
              <a:defRPr/>
            </a:pPr>
            <a:r>
              <a:rPr lang="en-US" dirty="0" smtClean="0"/>
              <a:t>References </a:t>
            </a:r>
          </a:p>
          <a:p>
            <a:pPr>
              <a:defRPr/>
            </a:pPr>
            <a:r>
              <a:rPr lang="en-US" dirty="0" smtClean="0"/>
              <a:t>Adams, S. J., &amp; </a:t>
            </a:r>
            <a:r>
              <a:rPr lang="en-US" dirty="0" err="1" smtClean="0"/>
              <a:t>Pitre</a:t>
            </a:r>
            <a:r>
              <a:rPr lang="en-US" dirty="0" smtClean="0"/>
              <a:t>, N. (2000). Who uses bibliotherapy and why? A survey from an underserviced area.</a:t>
            </a:r>
            <a:r>
              <a:rPr lang="en-US" i="1" dirty="0" smtClean="0"/>
              <a:t> </a:t>
            </a:r>
            <a:r>
              <a:rPr lang="en-US" dirty="0" smtClean="0"/>
              <a:t>Surveyed “all therapists in a northern Ontario community” (55% response rate to mailed &amp; delivered survey). 68% of respondents use books mostly for self-help. Strong positive </a:t>
            </a:r>
            <a:r>
              <a:rPr lang="en-US" dirty="0" err="1" smtClean="0"/>
              <a:t>re’ship</a:t>
            </a:r>
            <a:r>
              <a:rPr lang="en-US" dirty="0" smtClean="0"/>
              <a:t> between length of clinical experience and use of books.</a:t>
            </a:r>
          </a:p>
          <a:p>
            <a:pPr>
              <a:defRPr/>
            </a:pPr>
            <a:endParaRPr lang="en-US" dirty="0" smtClean="0"/>
          </a:p>
          <a:p>
            <a:pPr>
              <a:defRPr/>
            </a:pPr>
            <a:endParaRPr lang="en-US" dirty="0"/>
          </a:p>
        </p:txBody>
      </p:sp>
      <p:sp>
        <p:nvSpPr>
          <p:cNvPr id="46083" name="Slide Number Placeholder 3"/>
          <p:cNvSpPr>
            <a:spLocks noGrp="1"/>
          </p:cNvSpPr>
          <p:nvPr>
            <p:ph type="sldNum" sz="quarter" idx="5"/>
          </p:nvPr>
        </p:nvSpPr>
        <p:spPr>
          <a:noFill/>
        </p:spPr>
        <p:txBody>
          <a:bodyPr/>
          <a:lstStyle/>
          <a:p>
            <a:fld id="{8FEE7C4B-C40F-4ABC-9EB9-284A3CF2F042}"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endParaRPr lang="en-US"/>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C85350F9-D2DE-41B4-B790-69FF6F2B6FB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D5130BC-5230-42AC-8EE2-3D6E7F74279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1B55A26-35E8-4E29-8307-371C68BCA33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398587"/>
          </a:xfrm>
        </p:spPr>
        <p:txBody>
          <a:bodyPr/>
          <a:lstStyle/>
          <a:p>
            <a:r>
              <a:rPr lang="en-US"/>
              <a:t>Click to edit Master title style</a:t>
            </a:r>
          </a:p>
        </p:txBody>
      </p:sp>
      <p:sp>
        <p:nvSpPr>
          <p:cNvPr id="3" name="Chart Placeholder 2"/>
          <p:cNvSpPr>
            <a:spLocks noGrp="1"/>
          </p:cNvSpPr>
          <p:nvPr>
            <p:ph type="chart" idx="1"/>
          </p:nvPr>
        </p:nvSpPr>
        <p:spPr>
          <a:xfrm>
            <a:off x="457200" y="1882775"/>
            <a:ext cx="8229600" cy="4572000"/>
          </a:xfrm>
        </p:spPr>
        <p:txBody>
          <a:bodyPr/>
          <a:lstStyle/>
          <a:p>
            <a:pPr lvl="0"/>
            <a:endParaRPr lang="en-US" noProof="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E077BAE-50A3-4DD0-A804-ADB6AC8C2DB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en-US"/>
            </a:p>
          </p:txBody>
        </p:sp>
      </p:grpSp>
      <p:sp>
        <p:nvSpPr>
          <p:cNvPr id="10650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0650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fld id="{B0684F84-4A7E-4944-A7A7-691B41B66B0C}" type="datetimeFigureOut">
              <a:rPr lang="en-US"/>
              <a:pPr>
                <a:defRPr/>
              </a:pPr>
              <a:t>4/2/2009</a:t>
            </a:fld>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41C5A528-A4F3-4377-A1B3-0E9C6900866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ECFE75A0-A4DF-4B8F-8DE1-663AB52E9FB8}" type="datetimeFigureOut">
              <a:rPr lang="en-US"/>
              <a:pPr>
                <a:defRPr/>
              </a:pPr>
              <a:t>4/2/2009</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C96FDAF-C9BD-4284-BA05-F1A6A66835B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98D0888A-6E84-489E-8121-5AB15C983427}" type="datetimeFigureOut">
              <a:rPr lang="en-US"/>
              <a:pPr>
                <a:defRPr/>
              </a:pPr>
              <a:t>4/2/2009</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79BAB14-002E-4AE2-B14E-70B16F82003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fld id="{00B27128-65B9-40DD-A1AB-14EAE8B13864}" type="datetimeFigureOut">
              <a:rPr lang="en-US"/>
              <a:pPr>
                <a:defRPr/>
              </a:pPr>
              <a:t>4/2/2009</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B21F8EE-434C-4F3F-85EB-60BF9F60382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fld id="{0325D000-E941-4266-A216-8711B6085275}" type="datetimeFigureOut">
              <a:rPr lang="en-US"/>
              <a:pPr>
                <a:defRPr/>
              </a:pPr>
              <a:t>4/2/2009</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16279C5D-E0A5-4EEC-A63E-EB553B93CA2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fld id="{0E2F154F-EF74-4C41-AAE6-954AA0804227}" type="datetimeFigureOut">
              <a:rPr lang="en-US"/>
              <a:pPr>
                <a:defRPr/>
              </a:pPr>
              <a:t>4/2/2009</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03BA322F-6CC6-4AF0-9C4D-DCE4B34EBE9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D33710BA-0526-400A-AC6F-556355E9CEED}" type="datetimeFigureOut">
              <a:rPr lang="en-US"/>
              <a:pPr>
                <a:defRPr/>
              </a:pPr>
              <a:t>4/2/2009</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01C84B2B-A5DB-4CC3-BB09-3574EED1FA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FA3ED7-6AF2-4C6D-81A2-65D954AF5A1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1669D21C-C657-4D34-AFE6-4627FBB7B65E}" type="datetimeFigureOut">
              <a:rPr lang="en-US"/>
              <a:pPr>
                <a:defRPr/>
              </a:pPr>
              <a:t>4/2/2009</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1A115627-C71C-4169-8EA7-8F7B4A10572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9025BD6D-DF26-4DF1-82FD-401762A6894A}" type="datetimeFigureOut">
              <a:rPr lang="en-US"/>
              <a:pPr>
                <a:defRPr/>
              </a:pPr>
              <a:t>4/2/2009</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1FE600AB-8E2E-4583-ADFD-168E6425717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75B705B1-1C14-4490-ABBF-249186EDD3C0}" type="datetimeFigureOut">
              <a:rPr lang="en-US"/>
              <a:pPr>
                <a:defRPr/>
              </a:pPr>
              <a:t>4/2/2009</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8B86215-B967-4E52-A382-7182F897102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739DC317-8E4A-448C-A3FD-84890FA95FD1}" type="datetimeFigureOut">
              <a:rPr lang="en-US"/>
              <a:pPr>
                <a:defRPr/>
              </a:pPr>
              <a:t>4/2/2009</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A732DFA-7924-4C7E-A956-446B42EBF8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Isosceles Triangle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Straight Connector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endParaRPr lang="en-US"/>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FEFC8B77-7F40-4C03-94D1-B0AC51A21E7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E937C2E-B178-4176-94A7-F129D33D26F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FC0D18AD-33B9-4603-A2B5-A006CE40655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42BD01F7-3825-4D66-8E1B-BF24E12DD15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CF7ADB5-6735-4469-9EFC-D0395932929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endParaRPr lang="en-US"/>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B6A82D6F-9678-4B13-9AAA-C781522C54D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endParaRPr lang="en-US"/>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ADEFB510-189A-47AF-87A7-AED82287542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defRPr>
            </a:lvl1pPr>
          </a:lstStyle>
          <a:p>
            <a:pPr>
              <a:defRPr/>
            </a:pPr>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defRPr>
            </a:lvl1pPr>
          </a:lstStyle>
          <a:p>
            <a:pPr>
              <a:defRPr/>
            </a:pPr>
            <a:fld id="{AE0494D4-38C2-4F30-B4B2-D31B715F18B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78" r:id="rId4"/>
    <p:sldLayoutId id="2147483792" r:id="rId5"/>
    <p:sldLayoutId id="2147483777" r:id="rId6"/>
    <p:sldLayoutId id="2147483776" r:id="rId7"/>
    <p:sldLayoutId id="2147483793" r:id="rId8"/>
    <p:sldLayoutId id="2147483794" r:id="rId9"/>
    <p:sldLayoutId id="2147483775" r:id="rId10"/>
    <p:sldLayoutId id="2147483774" r:id="rId11"/>
    <p:sldLayoutId id="2147483773" r:id="rId12"/>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56F5B"/>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56F5B"/>
          </a:solidFill>
          <a:latin typeface="Georgia" pitchFamily="18" charset="0"/>
        </a:defRPr>
      </a:lvl2pPr>
      <a:lvl3pPr marL="484188" indent="-484188" algn="l" rtl="0" eaLnBrk="0" fontAlgn="base" hangingPunct="0">
        <a:spcBef>
          <a:spcPct val="0"/>
        </a:spcBef>
        <a:spcAft>
          <a:spcPct val="0"/>
        </a:spcAft>
        <a:defRPr sz="4200">
          <a:solidFill>
            <a:srgbClr val="F56F5B"/>
          </a:solidFill>
          <a:latin typeface="Georgia" pitchFamily="18" charset="0"/>
        </a:defRPr>
      </a:lvl3pPr>
      <a:lvl4pPr marL="484188" indent="-484188" algn="l" rtl="0" eaLnBrk="0" fontAlgn="base" hangingPunct="0">
        <a:spcBef>
          <a:spcPct val="0"/>
        </a:spcBef>
        <a:spcAft>
          <a:spcPct val="0"/>
        </a:spcAft>
        <a:defRPr sz="4200">
          <a:solidFill>
            <a:srgbClr val="F56F5B"/>
          </a:solidFill>
          <a:latin typeface="Georgia" pitchFamily="18" charset="0"/>
        </a:defRPr>
      </a:lvl4pPr>
      <a:lvl5pPr marL="484188" indent="-484188" algn="l" rtl="0" eaLnBrk="0" fontAlgn="base" hangingPunct="0">
        <a:spcBef>
          <a:spcPct val="0"/>
        </a:spcBef>
        <a:spcAft>
          <a:spcPct val="0"/>
        </a:spcAft>
        <a:defRPr sz="4200">
          <a:solidFill>
            <a:srgbClr val="F56F5B"/>
          </a:solidFill>
          <a:latin typeface="Georgia" pitchFamily="18" charset="0"/>
        </a:defRPr>
      </a:lvl5pPr>
      <a:lvl6pPr marL="941388" indent="-484188" algn="l" rtl="0" fontAlgn="base">
        <a:spcBef>
          <a:spcPct val="0"/>
        </a:spcBef>
        <a:spcAft>
          <a:spcPct val="0"/>
        </a:spcAft>
        <a:defRPr sz="4200">
          <a:solidFill>
            <a:srgbClr val="F56F5B"/>
          </a:solidFill>
          <a:latin typeface="Georgia" pitchFamily="18" charset="0"/>
        </a:defRPr>
      </a:lvl6pPr>
      <a:lvl7pPr marL="1398588" indent="-484188" algn="l" rtl="0" fontAlgn="base">
        <a:spcBef>
          <a:spcPct val="0"/>
        </a:spcBef>
        <a:spcAft>
          <a:spcPct val="0"/>
        </a:spcAft>
        <a:defRPr sz="4200">
          <a:solidFill>
            <a:srgbClr val="F56F5B"/>
          </a:solidFill>
          <a:latin typeface="Georgia" pitchFamily="18" charset="0"/>
        </a:defRPr>
      </a:lvl7pPr>
      <a:lvl8pPr marL="1855788" indent="-484188" algn="l" rtl="0" fontAlgn="base">
        <a:spcBef>
          <a:spcPct val="0"/>
        </a:spcBef>
        <a:spcAft>
          <a:spcPct val="0"/>
        </a:spcAft>
        <a:defRPr sz="4200">
          <a:solidFill>
            <a:srgbClr val="F56F5B"/>
          </a:solidFill>
          <a:latin typeface="Georgia" pitchFamily="18" charset="0"/>
        </a:defRPr>
      </a:lvl8pPr>
      <a:lvl9pPr marL="2312988" indent="-484188" algn="l" rtl="0" fontAlgn="base">
        <a:spcBef>
          <a:spcPct val="0"/>
        </a:spcBef>
        <a:spcAft>
          <a:spcPct val="0"/>
        </a:spcAft>
        <a:defRPr sz="4200">
          <a:solidFill>
            <a:srgbClr val="F56F5B"/>
          </a:solidFill>
          <a:latin typeface="Georgia" pitchFamily="18"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DF958B"/>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7242175" cy="1981200"/>
            <a:chOff x="0" y="0"/>
            <a:chExt cx="4562" cy="1248"/>
          </a:xfrm>
        </p:grpSpPr>
        <p:sp>
          <p:nvSpPr>
            <p:cNvPr id="10547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p>
          </p:txBody>
        </p:sp>
        <p:sp>
          <p:nvSpPr>
            <p:cNvPr id="105476"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grpSp>
      <p:sp>
        <p:nvSpPr>
          <p:cNvPr id="10547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547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47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fld id="{5BE4A92D-67EA-42F6-89AD-E056183D95FE}" type="datetimeFigureOut">
              <a:rPr lang="en-US"/>
              <a:pPr>
                <a:defRPr/>
              </a:pPr>
              <a:t>4/2/2009</a:t>
            </a:fld>
            <a:endParaRPr lang="en-US"/>
          </a:p>
        </p:txBody>
      </p:sp>
      <p:sp>
        <p:nvSpPr>
          <p:cNvPr id="10548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10548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F6D690E7-8901-4D01-BD4E-2501C492AB4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95" r:id="rId1"/>
    <p:sldLayoutId id="2147483788" r:id="rId2"/>
    <p:sldLayoutId id="2147483787" r:id="rId3"/>
    <p:sldLayoutId id="2147483786" r:id="rId4"/>
    <p:sldLayoutId id="2147483785" r:id="rId5"/>
    <p:sldLayoutId id="2147483784" r:id="rId6"/>
    <p:sldLayoutId id="2147483783" r:id="rId7"/>
    <p:sldLayoutId id="2147483782" r:id="rId8"/>
    <p:sldLayoutId id="2147483781" r:id="rId9"/>
    <p:sldLayoutId id="2147483780" r:id="rId10"/>
    <p:sldLayoutId id="214748377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dale.pehrsson@unlv.edu" TargetMode="External"/><Relationship Id="rId7" Type="http://schemas.openxmlformats.org/officeDocument/2006/relationships/image" Target="../media/image10.gif"/><Relationship Id="rId2" Type="http://schemas.openxmlformats.org/officeDocument/2006/relationships/notesSlide" Target="../notesSlides/notesSlide35.xml"/><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hyperlink" Target="http://www.library.unlv.edu/faculty/research/bibliotherapy/" TargetMode="External"/><Relationship Id="rId4" Type="http://schemas.openxmlformats.org/officeDocument/2006/relationships/hyperlink" Target="mailto:paula.mcmillen@unlv.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311150" y="234950"/>
            <a:ext cx="8229600" cy="3154363"/>
          </a:xfrm>
        </p:spPr>
        <p:txBody>
          <a:bodyPr>
            <a:normAutofit/>
          </a:bodyPr>
          <a:lstStyle/>
          <a:p>
            <a:pPr marL="484632" eaLnBrk="1" fontAlgn="auto" hangingPunct="1">
              <a:spcAft>
                <a:spcPts val="0"/>
              </a:spcAft>
              <a:defRPr/>
            </a:pPr>
            <a:r>
              <a:rPr lang="en-US" sz="4800" b="1" kern="1200" dirty="0">
                <a:ln w="6350">
                  <a:solidFill>
                    <a:schemeClr val="accent1">
                      <a:shade val="43000"/>
                    </a:schemeClr>
                  </a:solidFill>
                </a:ln>
                <a:solidFill>
                  <a:srgbClr val="FF5050"/>
                </a:solidFill>
                <a:effectLst>
                  <a:outerShdw blurRad="26000" dist="26000" dir="14500000" algn="tl" rotWithShape="0">
                    <a:srgbClr val="000000">
                      <a:alpha val="40000"/>
                    </a:srgbClr>
                  </a:outerShdw>
                </a:effectLst>
              </a:rPr>
              <a:t>A National Survey of Bibliotherapy Practice in Professional Counseling</a:t>
            </a:r>
          </a:p>
        </p:txBody>
      </p:sp>
      <p:sp>
        <p:nvSpPr>
          <p:cNvPr id="97283" name="Rectangle 3"/>
          <p:cNvSpPr>
            <a:spLocks noGrp="1" noChangeArrowheads="1"/>
          </p:cNvSpPr>
          <p:nvPr>
            <p:ph type="body" sz="half" idx="4294967295"/>
          </p:nvPr>
        </p:nvSpPr>
        <p:spPr>
          <a:xfrm>
            <a:off x="-152400" y="3429000"/>
            <a:ext cx="9144000" cy="2819400"/>
          </a:xfrm>
        </p:spPr>
        <p:txBody>
          <a:bodyPr>
            <a:normAutofit fontScale="92500" lnSpcReduction="10000"/>
          </a:bodyPr>
          <a:lstStyle/>
          <a:p>
            <a:pPr marL="438150" indent="-319088" algn="ctr" eaLnBrk="1" hangingPunct="1">
              <a:lnSpc>
                <a:spcPct val="70000"/>
              </a:lnSpc>
              <a:spcBef>
                <a:spcPct val="0"/>
              </a:spcBef>
              <a:buFont typeface="Wingdings" pitchFamily="2" charset="2"/>
              <a:buNone/>
              <a:defRPr/>
            </a:pPr>
            <a:r>
              <a:rPr lang="en-US" sz="2800" b="1" dirty="0">
                <a:latin typeface="Georgia" pitchFamily="18" charset="0"/>
              </a:rPr>
              <a:t>Dale-Elizabeth </a:t>
            </a:r>
            <a:r>
              <a:rPr lang="en-US" sz="2800" b="1" dirty="0" err="1" smtClean="0">
                <a:latin typeface="Georgia" pitchFamily="18" charset="0"/>
              </a:rPr>
              <a:t>Pehrsson</a:t>
            </a:r>
            <a:endParaRPr lang="en-US" sz="2800" b="1" dirty="0" smtClean="0">
              <a:latin typeface="Georgia" pitchFamily="18" charset="0"/>
            </a:endParaRPr>
          </a:p>
          <a:p>
            <a:pPr marL="438150" indent="-319088" algn="ctr" eaLnBrk="1" hangingPunct="1">
              <a:lnSpc>
                <a:spcPct val="70000"/>
              </a:lnSpc>
              <a:spcBef>
                <a:spcPct val="0"/>
              </a:spcBef>
              <a:buFont typeface="Wingdings" pitchFamily="2" charset="2"/>
              <a:buNone/>
              <a:defRPr/>
            </a:pPr>
            <a:r>
              <a:rPr lang="en-US" sz="2800" b="1" dirty="0" smtClean="0">
                <a:latin typeface="Georgia" pitchFamily="18" charset="0"/>
              </a:rPr>
              <a:t> </a:t>
            </a:r>
            <a:endParaRPr lang="en-US" sz="2800" b="1" dirty="0">
              <a:latin typeface="Georgia" pitchFamily="18" charset="0"/>
            </a:endParaRPr>
          </a:p>
          <a:p>
            <a:pPr marL="438150" indent="-319088" algn="ctr" eaLnBrk="1" hangingPunct="1">
              <a:lnSpc>
                <a:spcPct val="70000"/>
              </a:lnSpc>
              <a:spcBef>
                <a:spcPct val="0"/>
              </a:spcBef>
              <a:buFont typeface="Wingdings" pitchFamily="2" charset="2"/>
              <a:buNone/>
              <a:defRPr/>
            </a:pPr>
            <a:r>
              <a:rPr lang="en-US" sz="2800" b="1" dirty="0">
                <a:latin typeface="Georgia" pitchFamily="18" charset="0"/>
              </a:rPr>
              <a:t>&amp; Paula </a:t>
            </a:r>
            <a:r>
              <a:rPr lang="en-US" sz="2800" b="1" dirty="0" err="1">
                <a:latin typeface="Georgia" pitchFamily="18" charset="0"/>
              </a:rPr>
              <a:t>McMillen</a:t>
            </a:r>
            <a:endParaRPr lang="en-US" sz="2800" b="1" dirty="0">
              <a:latin typeface="Georgia" pitchFamily="18" charset="0"/>
            </a:endParaRPr>
          </a:p>
          <a:p>
            <a:pPr marL="438150" indent="-319088" algn="ctr" eaLnBrk="1" hangingPunct="1">
              <a:lnSpc>
                <a:spcPct val="70000"/>
              </a:lnSpc>
              <a:spcBef>
                <a:spcPct val="0"/>
              </a:spcBef>
              <a:buFont typeface="Wingdings" pitchFamily="2" charset="2"/>
              <a:buNone/>
              <a:defRPr/>
            </a:pPr>
            <a:endParaRPr lang="en-US" sz="2800" b="1" dirty="0">
              <a:latin typeface="Georgia" pitchFamily="18" charset="0"/>
            </a:endParaRPr>
          </a:p>
          <a:p>
            <a:pPr marL="438150" indent="-319088" algn="ctr" eaLnBrk="1" hangingPunct="1">
              <a:lnSpc>
                <a:spcPct val="70000"/>
              </a:lnSpc>
              <a:spcBef>
                <a:spcPct val="0"/>
              </a:spcBef>
              <a:buFont typeface="Wingdings" pitchFamily="2" charset="2"/>
              <a:buNone/>
              <a:defRPr/>
            </a:pPr>
            <a:endParaRPr lang="en-US" sz="1600" b="1" dirty="0">
              <a:latin typeface="Georgia" pitchFamily="18" charset="0"/>
            </a:endParaRPr>
          </a:p>
          <a:p>
            <a:pPr marL="438150" indent="-319088" algn="ctr" eaLnBrk="1" hangingPunct="1">
              <a:lnSpc>
                <a:spcPct val="70000"/>
              </a:lnSpc>
              <a:spcBef>
                <a:spcPct val="0"/>
              </a:spcBef>
              <a:buFont typeface="Wingdings" pitchFamily="2" charset="2"/>
              <a:buNone/>
              <a:defRPr/>
            </a:pPr>
            <a:r>
              <a:rPr lang="en-US" sz="3300" b="1" dirty="0">
                <a:latin typeface="Georgia" pitchFamily="18" charset="0"/>
              </a:rPr>
              <a:t>UNLV</a:t>
            </a:r>
          </a:p>
          <a:p>
            <a:pPr marL="438150" indent="-319088" algn="ctr" eaLnBrk="1" hangingPunct="1">
              <a:lnSpc>
                <a:spcPct val="70000"/>
              </a:lnSpc>
              <a:spcBef>
                <a:spcPct val="0"/>
              </a:spcBef>
              <a:buFont typeface="Wingdings" pitchFamily="2" charset="2"/>
              <a:buNone/>
              <a:defRPr/>
            </a:pPr>
            <a:endParaRPr lang="en-US" sz="3300" b="1" dirty="0">
              <a:latin typeface="Georgia" pitchFamily="18" charset="0"/>
            </a:endParaRPr>
          </a:p>
          <a:p>
            <a:pPr marL="438150" indent="-319088" algn="ctr" eaLnBrk="1" hangingPunct="1">
              <a:lnSpc>
                <a:spcPct val="70000"/>
              </a:lnSpc>
              <a:spcBef>
                <a:spcPct val="0"/>
              </a:spcBef>
              <a:buFont typeface="Wingdings" pitchFamily="2" charset="2"/>
              <a:buNone/>
              <a:defRPr/>
            </a:pPr>
            <a:endParaRPr lang="en-US" sz="1600" b="1" dirty="0">
              <a:latin typeface="Georgia" pitchFamily="18" charset="0"/>
            </a:endParaRPr>
          </a:p>
          <a:p>
            <a:pPr marL="438150" indent="-319088" algn="ctr" eaLnBrk="1" hangingPunct="1">
              <a:lnSpc>
                <a:spcPct val="70000"/>
              </a:lnSpc>
              <a:spcBef>
                <a:spcPct val="0"/>
              </a:spcBef>
              <a:buFont typeface="Wingdings" pitchFamily="2" charset="2"/>
              <a:buNone/>
              <a:defRPr/>
            </a:pPr>
            <a:r>
              <a:rPr lang="en-US" sz="3300" b="1" dirty="0">
                <a:solidFill>
                  <a:srgbClr val="000000"/>
                </a:solidFill>
                <a:effectLst>
                  <a:outerShdw blurRad="38100" dist="38100" dir="2700000" algn="tl">
                    <a:srgbClr val="FFFFFF"/>
                  </a:outerShdw>
                </a:effectLst>
                <a:latin typeface="Georgia" pitchFamily="18" charset="0"/>
              </a:rPr>
              <a:t>American Counseling Association</a:t>
            </a:r>
          </a:p>
          <a:p>
            <a:pPr marL="438150" indent="-319088" algn="ctr" eaLnBrk="1" hangingPunct="1">
              <a:lnSpc>
                <a:spcPct val="70000"/>
              </a:lnSpc>
              <a:spcBef>
                <a:spcPct val="0"/>
              </a:spcBef>
              <a:buFont typeface="Wingdings" pitchFamily="2" charset="2"/>
              <a:buNone/>
              <a:defRPr/>
            </a:pPr>
            <a:r>
              <a:rPr lang="en-US" sz="3300" b="1" dirty="0">
                <a:solidFill>
                  <a:srgbClr val="000000"/>
                </a:solidFill>
                <a:effectLst>
                  <a:outerShdw blurRad="38100" dist="38100" dir="2700000" algn="tl">
                    <a:srgbClr val="FFFFFF"/>
                  </a:outerShdw>
                </a:effectLst>
                <a:latin typeface="Georgia" pitchFamily="18" charset="0"/>
              </a:rPr>
              <a:t> </a:t>
            </a:r>
            <a:r>
              <a:rPr lang="en-US" sz="3300" b="1" dirty="0" smtClean="0">
                <a:solidFill>
                  <a:srgbClr val="000000"/>
                </a:solidFill>
                <a:effectLst>
                  <a:outerShdw blurRad="38100" dist="38100" dir="2700000" algn="tl">
                    <a:srgbClr val="FFFFFF"/>
                  </a:outerShdw>
                </a:effectLst>
                <a:latin typeface="Georgia" pitchFamily="18" charset="0"/>
              </a:rPr>
              <a:t>March, 2009</a:t>
            </a:r>
            <a:endParaRPr lang="en-US" sz="3300" b="1" dirty="0">
              <a:solidFill>
                <a:srgbClr val="000000"/>
              </a:solidFill>
              <a:effectLst>
                <a:outerShdw blurRad="38100" dist="38100" dir="2700000" algn="tl">
                  <a:srgbClr val="FFFFFF"/>
                </a:outerShdw>
              </a:effectLst>
              <a:latin typeface="Georgia" pitchFamily="18" charset="0"/>
            </a:endParaRPr>
          </a:p>
          <a:p>
            <a:pPr marL="438150" indent="-319088" algn="ctr" eaLnBrk="1" hangingPunct="1">
              <a:lnSpc>
                <a:spcPct val="70000"/>
              </a:lnSpc>
              <a:spcBef>
                <a:spcPct val="0"/>
              </a:spcBef>
              <a:buFont typeface="Wingdings" pitchFamily="2" charset="2"/>
              <a:buNone/>
              <a:defRPr/>
            </a:pPr>
            <a:endParaRPr lang="en-US" sz="3700" b="1" dirty="0">
              <a:solidFill>
                <a:srgbClr val="000000"/>
              </a:solidFill>
              <a:effectLst>
                <a:outerShdw blurRad="38100" dist="38100" dir="2700000" algn="tl">
                  <a:srgbClr val="FFFFFF"/>
                </a:outerShdw>
              </a:effectLst>
              <a:latin typeface="Bodoni MT Black"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b="1" dirty="0" smtClean="0">
                <a:solidFill>
                  <a:schemeClr val="accent1">
                    <a:tint val="83000"/>
                    <a:satMod val="150000"/>
                  </a:schemeClr>
                </a:solidFill>
              </a:rPr>
              <a:t>Research Methodology</a:t>
            </a:r>
            <a:endParaRPr lang="en-US" b="1" dirty="0">
              <a:solidFill>
                <a:schemeClr val="accent1">
                  <a:tint val="83000"/>
                  <a:satMod val="150000"/>
                </a:schemeClr>
              </a:solidFill>
            </a:endParaRPr>
          </a:p>
        </p:txBody>
      </p:sp>
      <p:sp>
        <p:nvSpPr>
          <p:cNvPr id="47106" name="Content Placeholder 2"/>
          <p:cNvSpPr>
            <a:spLocks noGrp="1"/>
          </p:cNvSpPr>
          <p:nvPr>
            <p:ph idx="1"/>
          </p:nvPr>
        </p:nvSpPr>
        <p:spPr>
          <a:xfrm>
            <a:off x="457200" y="1882775"/>
            <a:ext cx="8229600" cy="4572000"/>
          </a:xfrm>
        </p:spPr>
        <p:txBody>
          <a:bodyPr/>
          <a:lstStyle/>
          <a:p>
            <a:pPr eaLnBrk="1" hangingPunct="1"/>
            <a:r>
              <a:rPr lang="en-US" sz="2600" b="1" smtClean="0"/>
              <a:t>Drafted project proposal and questions </a:t>
            </a:r>
          </a:p>
          <a:p>
            <a:pPr eaLnBrk="1" hangingPunct="1"/>
            <a:r>
              <a:rPr lang="en-US" sz="2600" b="1" smtClean="0"/>
              <a:t>Consulted with OSU Survey Research Center </a:t>
            </a:r>
          </a:p>
          <a:p>
            <a:pPr eaLnBrk="1" hangingPunct="1"/>
            <a:r>
              <a:rPr lang="en-US" sz="2600" b="1" smtClean="0"/>
              <a:t>Refined questions</a:t>
            </a:r>
          </a:p>
          <a:p>
            <a:pPr eaLnBrk="1" hangingPunct="1"/>
            <a:r>
              <a:rPr lang="en-US" sz="2600" b="1" smtClean="0"/>
              <a:t>Pilot tested survey</a:t>
            </a:r>
          </a:p>
          <a:p>
            <a:pPr eaLnBrk="1" hangingPunct="1"/>
            <a:r>
              <a:rPr lang="en-US" sz="2600" b="1" smtClean="0"/>
              <a:t>Secured funding to buy ACA mailing list</a:t>
            </a:r>
          </a:p>
          <a:p>
            <a:pPr eaLnBrk="1" hangingPunct="1"/>
            <a:r>
              <a:rPr lang="en-US" sz="2600" b="1" smtClean="0"/>
              <a:t>Sent three rounds of e-mail requests </a:t>
            </a:r>
          </a:p>
          <a:p>
            <a:pPr eaLnBrk="1" hangingPunct="1"/>
            <a:r>
              <a:rPr lang="en-US" sz="2600" b="1" smtClean="0"/>
              <a:t>Eliminated ‘undeliverables’ and spam filters</a:t>
            </a:r>
          </a:p>
          <a:p>
            <a:pPr eaLnBrk="1" hangingPunct="1"/>
            <a:r>
              <a:rPr lang="en-US" sz="2600" b="1" smtClean="0"/>
              <a:t>Summarized survey responses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b="1" dirty="0" smtClean="0">
                <a:solidFill>
                  <a:schemeClr val="accent1">
                    <a:tint val="83000"/>
                    <a:satMod val="150000"/>
                  </a:schemeClr>
                </a:solidFill>
              </a:rPr>
              <a:t>Research Questions</a:t>
            </a:r>
            <a:endParaRPr lang="en-US" b="1" dirty="0">
              <a:solidFill>
                <a:schemeClr val="accent1">
                  <a:tint val="83000"/>
                  <a:satMod val="150000"/>
                </a:schemeClr>
              </a:solidFill>
            </a:endParaRPr>
          </a:p>
        </p:txBody>
      </p:sp>
      <p:sp>
        <p:nvSpPr>
          <p:cNvPr id="49154" name="Content Placeholder 2"/>
          <p:cNvSpPr>
            <a:spLocks noGrp="1"/>
          </p:cNvSpPr>
          <p:nvPr>
            <p:ph idx="1"/>
          </p:nvPr>
        </p:nvSpPr>
        <p:spPr>
          <a:xfrm>
            <a:off x="457200" y="1882775"/>
            <a:ext cx="8229600" cy="4572000"/>
          </a:xfrm>
        </p:spPr>
        <p:txBody>
          <a:bodyPr/>
          <a:lstStyle/>
          <a:p>
            <a:pPr eaLnBrk="1" hangingPunct="1"/>
            <a:r>
              <a:rPr lang="en-US" b="1" smtClean="0"/>
              <a:t>Demographics of respondents</a:t>
            </a:r>
          </a:p>
          <a:p>
            <a:pPr lvl="1" eaLnBrk="1" hangingPunct="1"/>
            <a:r>
              <a:rPr lang="en-US" b="1" smtClean="0"/>
              <a:t>Personal and professional</a:t>
            </a:r>
          </a:p>
          <a:p>
            <a:pPr lvl="1" eaLnBrk="1" hangingPunct="1"/>
            <a:endParaRPr lang="en-US" b="1" smtClean="0"/>
          </a:p>
          <a:p>
            <a:pPr eaLnBrk="1" hangingPunct="1"/>
            <a:r>
              <a:rPr lang="en-US" b="1" smtClean="0"/>
              <a:t>Specific bibliotherapy practices</a:t>
            </a:r>
          </a:p>
          <a:p>
            <a:pPr lvl="1" eaLnBrk="1" hangingPunct="1"/>
            <a:r>
              <a:rPr lang="en-US" b="1" smtClean="0"/>
              <a:t>Populations </a:t>
            </a:r>
          </a:p>
          <a:p>
            <a:pPr lvl="1" eaLnBrk="1" hangingPunct="1"/>
            <a:r>
              <a:rPr lang="en-US" b="1" smtClean="0"/>
              <a:t>Presenting problems</a:t>
            </a:r>
          </a:p>
          <a:p>
            <a:pPr lvl="1" eaLnBrk="1" hangingPunct="1"/>
            <a:r>
              <a:rPr lang="en-US" b="1" smtClean="0"/>
              <a:t>Implementation strategies</a:t>
            </a:r>
          </a:p>
          <a:p>
            <a:pPr lvl="1" eaLnBrk="1" hangingPunct="1"/>
            <a:r>
              <a:rPr lang="en-US" b="1" smtClean="0"/>
              <a:t>Assessment approaches</a:t>
            </a:r>
          </a:p>
          <a:p>
            <a:pPr lvl="1" eaLnBrk="1" hangingPunct="1"/>
            <a:r>
              <a:rPr lang="en-US" b="1" smtClean="0"/>
              <a:t>Book recommendations</a:t>
            </a:r>
          </a:p>
          <a:p>
            <a:pPr lvl="1" eaLnBrk="1" hangingPunct="1"/>
            <a:endParaRPr lang="en-US" b="1" smtClean="0"/>
          </a:p>
          <a:p>
            <a:pPr eaLnBrk="1" hangingPunct="1"/>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228600" y="304800"/>
          <a:ext cx="8686800" cy="6324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04800" y="228600"/>
          <a:ext cx="8610600" cy="6400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0" y="0"/>
          <a:ext cx="9143999" cy="68579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304800" y="228600"/>
          <a:ext cx="8534400" cy="6400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04800" y="0"/>
          <a:ext cx="8839200" cy="6629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228600" y="0"/>
          <a:ext cx="89154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04800" y="0"/>
          <a:ext cx="8839200" cy="6629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C:\Users\Dr. Bob\AppData\Local\Microsoft\Windows\Temporary Internet Files\Content.IE5\VVB6WZ33\MPj04383630000[1].jpg"/>
          <p:cNvPicPr>
            <a:picLocks noGrp="1" noChangeAspect="1" noChangeArrowheads="1"/>
          </p:cNvPicPr>
          <p:nvPr>
            <p:ph idx="1"/>
          </p:nvPr>
        </p:nvPicPr>
        <p:blipFill>
          <a:blip r:embed="rId3"/>
          <a:srcRect/>
          <a:stretch>
            <a:fillRect/>
          </a:stretch>
        </p:blipFill>
        <p:spPr>
          <a:xfrm>
            <a:off x="2590800" y="609600"/>
            <a:ext cx="3762375" cy="56388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228600" y="228600"/>
          <a:ext cx="8686800" cy="6324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228600" y="0"/>
          <a:ext cx="89154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0" y="0"/>
          <a:ext cx="9144000" cy="68579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0" y="0"/>
          <a:ext cx="9144000" cy="68579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914400" y="228600"/>
          <a:ext cx="7696200" cy="6096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0" y="0"/>
          <a:ext cx="9144000" cy="68579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0" y="228600"/>
          <a:ext cx="9144000" cy="6629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7494"/>
            <a:ext cx="8534400" cy="2399506"/>
          </a:xfrm>
        </p:spPr>
        <p:txBody>
          <a:bodyPr/>
          <a:lstStyle/>
          <a:p>
            <a:pPr marL="484632" indent="0" eaLnBrk="1" fontAlgn="auto" hangingPunct="1">
              <a:spcAft>
                <a:spcPts val="0"/>
              </a:spcAft>
              <a:defRPr/>
            </a:pPr>
            <a:r>
              <a:rPr lang="en-US" b="1" dirty="0" smtClean="0">
                <a:solidFill>
                  <a:schemeClr val="accent1">
                    <a:tint val="83000"/>
                    <a:satMod val="150000"/>
                  </a:schemeClr>
                </a:solidFill>
              </a:rPr>
              <a:t>Books have universal appeal and much to offer us…</a:t>
            </a:r>
            <a:endParaRPr lang="en-US" b="1" dirty="0">
              <a:solidFill>
                <a:schemeClr val="accent1">
                  <a:tint val="83000"/>
                  <a:satMod val="150000"/>
                </a:schemeClr>
              </a:solidFill>
            </a:endParaRPr>
          </a:p>
        </p:txBody>
      </p:sp>
      <p:sp>
        <p:nvSpPr>
          <p:cNvPr id="32770" name="Content Placeholder 2"/>
          <p:cNvSpPr>
            <a:spLocks noGrp="1"/>
          </p:cNvSpPr>
          <p:nvPr>
            <p:ph idx="1"/>
          </p:nvPr>
        </p:nvSpPr>
        <p:spPr>
          <a:xfrm>
            <a:off x="457200" y="2819400"/>
            <a:ext cx="8229600" cy="3635375"/>
          </a:xfrm>
        </p:spPr>
        <p:txBody>
          <a:bodyPr/>
          <a:lstStyle/>
          <a:p>
            <a:pPr lvl="1" algn="ctr" eaLnBrk="1" hangingPunct="1"/>
            <a:r>
              <a:rPr lang="en-US" sz="3200" b="1" smtClean="0"/>
              <a:t>We are wired for stories</a:t>
            </a:r>
          </a:p>
          <a:p>
            <a:pPr lvl="1" algn="ctr" eaLnBrk="1" hangingPunct="1"/>
            <a:endParaRPr lang="en-US" sz="3200" b="1" smtClean="0"/>
          </a:p>
          <a:p>
            <a:pPr lvl="1" algn="ctr" eaLnBrk="1" hangingPunct="1"/>
            <a:r>
              <a:rPr lang="en-US" sz="3200" b="1" smtClean="0"/>
              <a:t>We learn from stories</a:t>
            </a:r>
          </a:p>
          <a:p>
            <a:pPr lvl="1" algn="ctr" eaLnBrk="1" hangingPunct="1"/>
            <a:endParaRPr lang="en-US" sz="3200" b="1" smtClean="0"/>
          </a:p>
          <a:p>
            <a:pPr lvl="1" algn="ctr" eaLnBrk="1" hangingPunct="1"/>
            <a:r>
              <a:rPr lang="en-US" sz="3200" b="1" smtClean="0"/>
              <a:t>We heal with stories</a:t>
            </a:r>
          </a:p>
          <a:p>
            <a:pPr lvl="1" eaLnBrk="1" hangingPunct="1"/>
            <a:endParaRPr lang="en-US" smtClean="0"/>
          </a:p>
          <a:p>
            <a:pPr lvl="1" eaLnBrk="1" hangingPunct="1"/>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Significant Findings for Age Groups:</a:t>
            </a:r>
            <a:br>
              <a:rPr lang="en-US" dirty="0" smtClean="0"/>
            </a:br>
            <a:endParaRPr lang="en-US" dirty="0"/>
          </a:p>
        </p:txBody>
      </p:sp>
      <p:sp>
        <p:nvSpPr>
          <p:cNvPr id="3" name="Content Placeholder 2"/>
          <p:cNvSpPr>
            <a:spLocks noGrp="1"/>
          </p:cNvSpPr>
          <p:nvPr>
            <p:ph idx="1"/>
          </p:nvPr>
        </p:nvSpPr>
        <p:spPr>
          <a:xfrm>
            <a:off x="457200" y="1143000"/>
            <a:ext cx="8229600" cy="5311808"/>
          </a:xfrm>
        </p:spPr>
        <p:txBody>
          <a:bodyPr/>
          <a:lstStyle/>
          <a:p>
            <a:r>
              <a:rPr lang="en-US" sz="2800" dirty="0" smtClean="0"/>
              <a:t>67% of counselors report they use bibliotherapy (BT) with 19-25 year old clients more than  20% of the time</a:t>
            </a:r>
          </a:p>
          <a:p>
            <a:r>
              <a:rPr lang="en-US" sz="2800" dirty="0" smtClean="0"/>
              <a:t>71% of counselors report they use BT with 26-40 year old clients more than 20% of the time</a:t>
            </a:r>
          </a:p>
          <a:p>
            <a:r>
              <a:rPr lang="en-US" sz="2800" dirty="0" smtClean="0"/>
              <a:t>69% of counselors report they use BT with 41-60 year old clients more than 20% of the time</a:t>
            </a:r>
          </a:p>
          <a:p>
            <a:r>
              <a:rPr lang="en-US" sz="2800" dirty="0" smtClean="0"/>
              <a:t>Only 20% of our sample reported working with the 2-7 year old &amp; 81 or older age groups so BT usage was accordingly low</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Findings for Issues:</a:t>
            </a:r>
            <a:endParaRPr lang="en-US" dirty="0"/>
          </a:p>
        </p:txBody>
      </p:sp>
      <p:sp>
        <p:nvSpPr>
          <p:cNvPr id="3" name="Content Placeholder 2"/>
          <p:cNvSpPr>
            <a:spLocks noGrp="1"/>
          </p:cNvSpPr>
          <p:nvPr>
            <p:ph idx="1"/>
          </p:nvPr>
        </p:nvSpPr>
        <p:spPr/>
        <p:txBody>
          <a:bodyPr/>
          <a:lstStyle/>
          <a:p>
            <a:r>
              <a:rPr lang="en-US" dirty="0" smtClean="0"/>
              <a:t>Counselors report using BT with more than 20% of their clients for the following categories of presenting issues:</a:t>
            </a:r>
          </a:p>
          <a:p>
            <a:pPr lvl="1"/>
            <a:r>
              <a:rPr lang="en-US" dirty="0" smtClean="0"/>
              <a:t>Grief and loss</a:t>
            </a:r>
          </a:p>
          <a:p>
            <a:pPr lvl="1"/>
            <a:r>
              <a:rPr lang="en-US" dirty="0" smtClean="0"/>
              <a:t>Social/life skills</a:t>
            </a:r>
          </a:p>
          <a:p>
            <a:pPr lvl="1"/>
            <a:r>
              <a:rPr lang="en-US" dirty="0" smtClean="0"/>
              <a:t>Trauma (abuse, catastrophic events)</a:t>
            </a:r>
          </a:p>
          <a:p>
            <a:pPr lvl="1"/>
            <a:r>
              <a:rPr lang="en-US" dirty="0" smtClean="0"/>
              <a:t>Family &amp; couples’ issues</a:t>
            </a:r>
          </a:p>
          <a:p>
            <a:pPr lvl="1"/>
            <a:r>
              <a:rPr lang="en-US" dirty="0" smtClean="0"/>
              <a:t>Clinical diagnoses (depression, anxiety, etc.)</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Findings for Activities:</a:t>
            </a:r>
            <a:endParaRPr lang="en-US" dirty="0"/>
          </a:p>
        </p:txBody>
      </p:sp>
      <p:sp>
        <p:nvSpPr>
          <p:cNvPr id="3" name="Content Placeholder 2"/>
          <p:cNvSpPr>
            <a:spLocks noGrp="1"/>
          </p:cNvSpPr>
          <p:nvPr>
            <p:ph idx="1"/>
          </p:nvPr>
        </p:nvSpPr>
        <p:spPr/>
        <p:txBody>
          <a:bodyPr/>
          <a:lstStyle/>
          <a:p>
            <a:r>
              <a:rPr lang="en-US" dirty="0" smtClean="0"/>
              <a:t>Most frequently used activities were </a:t>
            </a:r>
          </a:p>
          <a:p>
            <a:pPr lvl="1"/>
            <a:r>
              <a:rPr lang="en-US" dirty="0" smtClean="0"/>
              <a:t>Reading combined with writing activity</a:t>
            </a:r>
          </a:p>
          <a:p>
            <a:pPr lvl="1"/>
            <a:r>
              <a:rPr lang="en-US" dirty="0" smtClean="0"/>
              <a:t>Assigning independent reading</a:t>
            </a:r>
          </a:p>
          <a:p>
            <a:pPr lvl="1"/>
            <a:r>
              <a:rPr lang="en-US" dirty="0" smtClean="0"/>
              <a:t>Reading to or with the client</a:t>
            </a:r>
          </a:p>
          <a:p>
            <a:r>
              <a:rPr lang="en-US" dirty="0" smtClean="0"/>
              <a:t>Least used activities included</a:t>
            </a:r>
          </a:p>
          <a:p>
            <a:pPr lvl="1"/>
            <a:r>
              <a:rPr lang="en-US" dirty="0" smtClean="0"/>
              <a:t>Use in classrooms or guidance units</a:t>
            </a:r>
          </a:p>
          <a:p>
            <a:pPr lvl="1"/>
            <a:r>
              <a:rPr lang="en-US" dirty="0" smtClean="0"/>
              <a:t>Group therapy readings</a:t>
            </a:r>
          </a:p>
          <a:p>
            <a:pPr lvl="1"/>
            <a:r>
              <a:rPr lang="en-US" dirty="0" smtClean="0"/>
              <a:t>Reading accompanied by art or drama activity</a:t>
            </a:r>
          </a:p>
          <a:p>
            <a:pPr lvl="1"/>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0" y="1"/>
          <a:ext cx="9143999"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findings for Materials:</a:t>
            </a:r>
            <a:endParaRPr lang="en-US" dirty="0"/>
          </a:p>
        </p:txBody>
      </p:sp>
      <p:sp>
        <p:nvSpPr>
          <p:cNvPr id="3" name="Content Placeholder 2"/>
          <p:cNvSpPr>
            <a:spLocks noGrp="1"/>
          </p:cNvSpPr>
          <p:nvPr>
            <p:ph idx="1"/>
          </p:nvPr>
        </p:nvSpPr>
        <p:spPr/>
        <p:txBody>
          <a:bodyPr/>
          <a:lstStyle/>
          <a:p>
            <a:r>
              <a:rPr lang="en-US" dirty="0" smtClean="0"/>
              <a:t>Most commonly used materials for BT were:</a:t>
            </a:r>
          </a:p>
          <a:p>
            <a:pPr lvl="1"/>
            <a:r>
              <a:rPr lang="en-US" dirty="0" smtClean="0"/>
              <a:t>Self-help materials or readings</a:t>
            </a:r>
          </a:p>
          <a:p>
            <a:pPr lvl="1"/>
            <a:r>
              <a:rPr lang="en-US" dirty="0" smtClean="0"/>
              <a:t>Workbooks</a:t>
            </a:r>
          </a:p>
          <a:p>
            <a:pPr lvl="1"/>
            <a:r>
              <a:rPr lang="en-US" dirty="0" smtClean="0"/>
              <a:t>Informational pamphlets</a:t>
            </a:r>
          </a:p>
          <a:p>
            <a:r>
              <a:rPr lang="en-US" dirty="0" smtClean="0"/>
              <a:t>Least used materials were :</a:t>
            </a:r>
          </a:p>
          <a:p>
            <a:pPr lvl="1"/>
            <a:r>
              <a:rPr lang="en-US" dirty="0" smtClean="0"/>
              <a:t>Poetry</a:t>
            </a:r>
          </a:p>
          <a:p>
            <a:pPr lvl="1"/>
            <a:r>
              <a:rPr lang="en-US" dirty="0" smtClean="0"/>
              <a:t>Audio books</a:t>
            </a:r>
          </a:p>
          <a:p>
            <a:pPr lvl="1"/>
            <a:r>
              <a:rPr lang="en-US" dirty="0" smtClean="0"/>
              <a:t>Fiction</a:t>
            </a:r>
          </a:p>
          <a:p>
            <a:pPr lvl="1"/>
            <a:r>
              <a:rPr lang="en-US" dirty="0" smtClean="0"/>
              <a:t>Picture books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b="1" smtClean="0">
                <a:ln>
                  <a:noFill/>
                </a:ln>
                <a:solidFill>
                  <a:schemeClr val="hlink"/>
                </a:solidFill>
                <a:effectLst>
                  <a:outerShdw blurRad="38100" dist="38100" dir="2700000" algn="tl">
                    <a:srgbClr val="000000"/>
                  </a:outerShdw>
                </a:effectLst>
              </a:rPr>
              <a:t>Bibliotherapy defined…</a:t>
            </a:r>
          </a:p>
        </p:txBody>
      </p:sp>
      <p:pic>
        <p:nvPicPr>
          <p:cNvPr id="34818" name="Picture 3" descr="C:\Users\Dr. Bob\AppData\Local\Microsoft\Windows\Temporary Internet Files\Content.IE5\WADGV27G\MPj04394490000[1].jpg"/>
          <p:cNvPicPr>
            <a:picLocks noGrp="1" noChangeAspect="1" noChangeArrowheads="1"/>
          </p:cNvPicPr>
          <p:nvPr>
            <p:ph type="body" idx="4294967295"/>
          </p:nvPr>
        </p:nvPicPr>
        <p:blipFill>
          <a:blip r:embed="rId3"/>
          <a:srcRect/>
          <a:stretch>
            <a:fillRect/>
          </a:stretch>
        </p:blipFill>
        <p:spPr>
          <a:xfrm>
            <a:off x="2971800" y="1676400"/>
            <a:ext cx="3043238" cy="45720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6" y="267494"/>
            <a:ext cx="5785564" cy="1399032"/>
          </a:xfrm>
        </p:spPr>
        <p:txBody>
          <a:bodyPr/>
          <a:lstStyle/>
          <a:p>
            <a:pPr marL="484632" indent="0" eaLnBrk="1" fontAlgn="auto" hangingPunct="1">
              <a:spcAft>
                <a:spcPts val="0"/>
              </a:spcAft>
              <a:defRPr/>
            </a:pPr>
            <a:r>
              <a:rPr lang="en-US" b="1" dirty="0" smtClean="0">
                <a:solidFill>
                  <a:schemeClr val="accent1">
                    <a:tint val="83000"/>
                    <a:satMod val="150000"/>
                  </a:schemeClr>
                </a:solidFill>
              </a:rPr>
              <a:t>Research </a:t>
            </a:r>
            <a:br>
              <a:rPr lang="en-US" b="1" dirty="0" smtClean="0">
                <a:solidFill>
                  <a:schemeClr val="accent1">
                    <a:tint val="83000"/>
                    <a:satMod val="150000"/>
                  </a:schemeClr>
                </a:solidFill>
              </a:rPr>
            </a:br>
            <a:r>
              <a:rPr lang="en-US" b="1" dirty="0" smtClean="0">
                <a:solidFill>
                  <a:schemeClr val="accent1">
                    <a:tint val="83000"/>
                    <a:satMod val="150000"/>
                  </a:schemeClr>
                </a:solidFill>
              </a:rPr>
              <a:t>Limitations</a:t>
            </a:r>
            <a:endParaRPr lang="en-US" b="1" dirty="0">
              <a:solidFill>
                <a:schemeClr val="accent1">
                  <a:tint val="83000"/>
                  <a:satMod val="150000"/>
                </a:schemeClr>
              </a:solidFill>
            </a:endParaRPr>
          </a:p>
        </p:txBody>
      </p:sp>
      <p:sp>
        <p:nvSpPr>
          <p:cNvPr id="169986" name="Content Placeholder 2"/>
          <p:cNvSpPr>
            <a:spLocks noGrp="1"/>
          </p:cNvSpPr>
          <p:nvPr>
            <p:ph idx="1"/>
          </p:nvPr>
        </p:nvSpPr>
        <p:spPr>
          <a:xfrm>
            <a:off x="457200" y="2590800"/>
            <a:ext cx="8229600" cy="3863975"/>
          </a:xfrm>
        </p:spPr>
        <p:txBody>
          <a:bodyPr/>
          <a:lstStyle/>
          <a:p>
            <a:pPr eaLnBrk="1" hangingPunct="1"/>
            <a:r>
              <a:rPr lang="en-US" sz="2600" dirty="0" smtClean="0"/>
              <a:t>Getting a viable sample from e-mailing list</a:t>
            </a:r>
          </a:p>
          <a:p>
            <a:pPr eaLnBrk="1" hangingPunct="1"/>
            <a:r>
              <a:rPr lang="en-US" sz="2600" dirty="0" smtClean="0"/>
              <a:t>Self-selected respondents</a:t>
            </a:r>
          </a:p>
          <a:p>
            <a:pPr eaLnBrk="1" hangingPunct="1"/>
            <a:r>
              <a:rPr lang="en-US" sz="2600" dirty="0" smtClean="0"/>
              <a:t>Those who selected out of survey</a:t>
            </a:r>
          </a:p>
          <a:p>
            <a:pPr eaLnBrk="1" hangingPunct="1"/>
            <a:r>
              <a:rPr lang="en-US" sz="2600" dirty="0" smtClean="0"/>
              <a:t>Possible social desirability response bias</a:t>
            </a:r>
          </a:p>
          <a:p>
            <a:pPr eaLnBrk="1" hangingPunct="1"/>
            <a:r>
              <a:rPr lang="en-US" sz="2600" dirty="0" smtClean="0"/>
              <a:t>Some possibilities of duplicate reporting within questions (“Other” category)</a:t>
            </a:r>
          </a:p>
          <a:p>
            <a:pPr eaLnBrk="1" hangingPunct="1"/>
            <a:r>
              <a:rPr lang="en-US" sz="2600" dirty="0" smtClean="0"/>
              <a:t>Difficult to assess actual preparation that individuals obtained</a:t>
            </a:r>
          </a:p>
          <a:p>
            <a:pPr eaLnBrk="1" hangingPunct="1"/>
            <a:endParaRPr lang="en-US" sz="2600" dirty="0" smtClean="0"/>
          </a:p>
          <a:p>
            <a:pPr eaLnBrk="1" hangingPunct="1"/>
            <a:endParaRPr lang="en-US" dirty="0" smtClean="0"/>
          </a:p>
          <a:p>
            <a:pPr eaLnBrk="1" hangingPunct="1"/>
            <a:endParaRPr lang="en-US" dirty="0" smtClean="0"/>
          </a:p>
        </p:txBody>
      </p:sp>
      <p:pic>
        <p:nvPicPr>
          <p:cNvPr id="169987" name="Picture 4" descr="MPj04394650000[1]"/>
          <p:cNvPicPr>
            <a:picLocks noChangeAspect="1" noChangeArrowheads="1"/>
          </p:cNvPicPr>
          <p:nvPr/>
        </p:nvPicPr>
        <p:blipFill>
          <a:blip r:embed="rId3" cstate="print"/>
          <a:srcRect/>
          <a:stretch>
            <a:fillRect/>
          </a:stretch>
        </p:blipFill>
        <p:spPr bwMode="auto">
          <a:xfrm>
            <a:off x="5715000" y="381001"/>
            <a:ext cx="27432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dirty="0" smtClean="0">
                <a:solidFill>
                  <a:schemeClr val="accent1">
                    <a:tint val="83000"/>
                    <a:satMod val="150000"/>
                  </a:schemeClr>
                </a:solidFill>
              </a:rPr>
              <a:t>Survey Surprises</a:t>
            </a:r>
            <a:endParaRPr lang="en-US" dirty="0">
              <a:solidFill>
                <a:schemeClr val="accent1">
                  <a:tint val="83000"/>
                  <a:satMod val="150000"/>
                </a:schemeClr>
              </a:solidFill>
            </a:endParaRPr>
          </a:p>
        </p:txBody>
      </p:sp>
      <p:sp>
        <p:nvSpPr>
          <p:cNvPr id="172034" name="Content Placeholder 2"/>
          <p:cNvSpPr>
            <a:spLocks noGrp="1"/>
          </p:cNvSpPr>
          <p:nvPr>
            <p:ph idx="1"/>
          </p:nvPr>
        </p:nvSpPr>
        <p:spPr>
          <a:xfrm>
            <a:off x="457200" y="1600200"/>
            <a:ext cx="5943600" cy="4854575"/>
          </a:xfrm>
        </p:spPr>
        <p:txBody>
          <a:bodyPr/>
          <a:lstStyle/>
          <a:p>
            <a:pPr eaLnBrk="1" hangingPunct="1"/>
            <a:r>
              <a:rPr lang="en-US" sz="2600" dirty="0" smtClean="0"/>
              <a:t>Limited use of  imaginative literatures (e.g., poetry, picture books, fiction)</a:t>
            </a:r>
          </a:p>
          <a:p>
            <a:pPr eaLnBrk="1" hangingPunct="1"/>
            <a:r>
              <a:rPr lang="en-US" sz="2600" dirty="0" smtClean="0"/>
              <a:t>Limited intervention approaches (e.g., few use with classroom guidance)</a:t>
            </a:r>
            <a:endParaRPr lang="en-US" sz="2600" i="1" dirty="0" smtClean="0"/>
          </a:p>
          <a:p>
            <a:pPr eaLnBrk="1" hangingPunct="1"/>
            <a:r>
              <a:rPr lang="en-US" sz="2600" dirty="0" smtClean="0"/>
              <a:t>Some populations/ issues not targeted (e.g., academic issues,  children &amp; elders)</a:t>
            </a:r>
          </a:p>
          <a:p>
            <a:pPr eaLnBrk="1" hangingPunct="1"/>
            <a:r>
              <a:rPr lang="en-US" sz="2600" dirty="0" smtClean="0"/>
              <a:t>Few rely on librarians as source of recommendations!</a:t>
            </a:r>
          </a:p>
          <a:p>
            <a:pPr eaLnBrk="1" hangingPunct="1"/>
            <a:endParaRPr lang="en-US" sz="2600" dirty="0" smtClean="0"/>
          </a:p>
        </p:txBody>
      </p:sp>
      <p:pic>
        <p:nvPicPr>
          <p:cNvPr id="172035" name="Picture 5" descr="MPj04140390000[1]"/>
          <p:cNvPicPr>
            <a:picLocks noChangeAspect="1" noChangeArrowheads="1"/>
          </p:cNvPicPr>
          <p:nvPr/>
        </p:nvPicPr>
        <p:blipFill>
          <a:blip r:embed="rId3" cstate="print"/>
          <a:srcRect/>
          <a:stretch>
            <a:fillRect/>
          </a:stretch>
        </p:blipFill>
        <p:spPr bwMode="auto">
          <a:xfrm>
            <a:off x="6477000" y="2133600"/>
            <a:ext cx="2173288" cy="312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endParaRPr lang="en-US" dirty="0"/>
          </a:p>
        </p:txBody>
      </p:sp>
      <p:sp>
        <p:nvSpPr>
          <p:cNvPr id="3" name="Content Placeholder 2"/>
          <p:cNvSpPr>
            <a:spLocks noGrp="1"/>
          </p:cNvSpPr>
          <p:nvPr>
            <p:ph idx="1"/>
          </p:nvPr>
        </p:nvSpPr>
        <p:spPr/>
        <p:txBody>
          <a:bodyPr/>
          <a:lstStyle/>
          <a:p>
            <a:r>
              <a:rPr lang="en-US" dirty="0" smtClean="0"/>
              <a:t>Based on the populations served (adults aged 19-60 years) and the therapeutic orientations (cognitive behavioral, 53%, &amp; solution-focused, 36%) of our sample, it is not surprising that the predominantly used materials are non-fiction (self-help, workbooks, informational pamphlets). </a:t>
            </a:r>
          </a:p>
          <a:p>
            <a:r>
              <a:rPr lang="en-US" dirty="0" smtClean="0"/>
              <a:t>We believe that fiction &amp; imaginative literature are not adequately recognized or used.</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b="1" dirty="0" smtClean="0">
                <a:solidFill>
                  <a:schemeClr val="accent1">
                    <a:tint val="83000"/>
                    <a:satMod val="150000"/>
                  </a:schemeClr>
                </a:solidFill>
              </a:rPr>
              <a:t>More to do….</a:t>
            </a:r>
            <a:endParaRPr lang="en-US" b="1" dirty="0">
              <a:solidFill>
                <a:schemeClr val="accent1">
                  <a:tint val="83000"/>
                  <a:satMod val="150000"/>
                </a:schemeClr>
              </a:solidFill>
            </a:endParaRPr>
          </a:p>
        </p:txBody>
      </p:sp>
      <p:sp>
        <p:nvSpPr>
          <p:cNvPr id="174082" name="Content Placeholder 2"/>
          <p:cNvSpPr>
            <a:spLocks noGrp="1"/>
          </p:cNvSpPr>
          <p:nvPr>
            <p:ph idx="1"/>
          </p:nvPr>
        </p:nvSpPr>
        <p:spPr>
          <a:xfrm>
            <a:off x="457200" y="1882775"/>
            <a:ext cx="8229600" cy="4572000"/>
          </a:xfrm>
        </p:spPr>
        <p:txBody>
          <a:bodyPr/>
          <a:lstStyle/>
          <a:p>
            <a:pPr eaLnBrk="1" hangingPunct="1">
              <a:lnSpc>
                <a:spcPct val="80000"/>
              </a:lnSpc>
            </a:pPr>
            <a:r>
              <a:rPr lang="en-US" sz="2300" smtClean="0"/>
              <a:t>Target practitioners who use creative interventions for comparative survey data</a:t>
            </a:r>
          </a:p>
          <a:p>
            <a:pPr lvl="2" eaLnBrk="1" hangingPunct="1">
              <a:lnSpc>
                <a:spcPct val="80000"/>
              </a:lnSpc>
            </a:pPr>
            <a:r>
              <a:rPr lang="en-US" sz="1900" smtClean="0"/>
              <a:t>Association for Creativity in Mental Health</a:t>
            </a:r>
          </a:p>
          <a:p>
            <a:pPr lvl="2" eaLnBrk="1" hangingPunct="1">
              <a:lnSpc>
                <a:spcPct val="80000"/>
              </a:lnSpc>
            </a:pPr>
            <a:r>
              <a:rPr lang="en-US" sz="1900" smtClean="0"/>
              <a:t>American School Counselor Association</a:t>
            </a:r>
          </a:p>
          <a:p>
            <a:pPr lvl="2" eaLnBrk="1" hangingPunct="1">
              <a:lnSpc>
                <a:spcPct val="80000"/>
              </a:lnSpc>
            </a:pPr>
            <a:r>
              <a:rPr lang="en-US" sz="1900" smtClean="0"/>
              <a:t>Association for Play Therapy</a:t>
            </a:r>
          </a:p>
          <a:p>
            <a:pPr lvl="2" eaLnBrk="1" hangingPunct="1">
              <a:lnSpc>
                <a:spcPct val="80000"/>
              </a:lnSpc>
            </a:pPr>
            <a:r>
              <a:rPr lang="en-US" sz="1900" smtClean="0"/>
              <a:t>Association of Poetry Therapy </a:t>
            </a:r>
          </a:p>
          <a:p>
            <a:pPr lvl="2" eaLnBrk="1" hangingPunct="1">
              <a:lnSpc>
                <a:spcPct val="80000"/>
              </a:lnSpc>
            </a:pPr>
            <a:endParaRPr lang="en-US" sz="1900" smtClean="0"/>
          </a:p>
          <a:p>
            <a:pPr eaLnBrk="1" hangingPunct="1">
              <a:lnSpc>
                <a:spcPct val="80000"/>
              </a:lnSpc>
            </a:pPr>
            <a:r>
              <a:rPr lang="en-US" sz="2300" smtClean="0"/>
              <a:t>Enhance the evaluation components in Bibliotherapy Evaluation Tool for </a:t>
            </a:r>
          </a:p>
          <a:p>
            <a:pPr lvl="2" eaLnBrk="1" hangingPunct="1">
              <a:lnSpc>
                <a:spcPct val="80000"/>
              </a:lnSpc>
            </a:pPr>
            <a:r>
              <a:rPr lang="en-US" sz="1900" smtClean="0"/>
              <a:t>Non-fiction</a:t>
            </a:r>
          </a:p>
          <a:p>
            <a:pPr lvl="2" eaLnBrk="1" hangingPunct="1">
              <a:lnSpc>
                <a:spcPct val="80000"/>
              </a:lnSpc>
            </a:pPr>
            <a:r>
              <a:rPr lang="en-US" sz="1900" smtClean="0"/>
              <a:t>Informational </a:t>
            </a:r>
          </a:p>
          <a:p>
            <a:pPr lvl="2" eaLnBrk="1" hangingPunct="1">
              <a:lnSpc>
                <a:spcPct val="80000"/>
              </a:lnSpc>
            </a:pPr>
            <a:r>
              <a:rPr lang="en-US" sz="1900" smtClean="0"/>
              <a:t>Self-help books</a:t>
            </a:r>
          </a:p>
          <a:p>
            <a:pPr lvl="2" eaLnBrk="1" hangingPunct="1">
              <a:lnSpc>
                <a:spcPct val="80000"/>
              </a:lnSpc>
            </a:pPr>
            <a:r>
              <a:rPr lang="en-US" sz="1900" smtClean="0"/>
              <a:t>Manualized treatment texts</a:t>
            </a:r>
          </a:p>
        </p:txBody>
      </p:sp>
      <p:pic>
        <p:nvPicPr>
          <p:cNvPr id="174083" name="Picture 4" descr="MCj04398240000[1]"/>
          <p:cNvPicPr>
            <a:picLocks noChangeAspect="1" noChangeArrowheads="1"/>
          </p:cNvPicPr>
          <p:nvPr/>
        </p:nvPicPr>
        <p:blipFill>
          <a:blip r:embed="rId3"/>
          <a:srcRect/>
          <a:stretch>
            <a:fillRect/>
          </a:stretch>
        </p:blipFill>
        <p:spPr bwMode="auto">
          <a:xfrm>
            <a:off x="6781800" y="4419600"/>
            <a:ext cx="22098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en-US" b="1" smtClean="0">
                <a:ln>
                  <a:noFill/>
                </a:ln>
                <a:effectLst/>
              </a:rPr>
              <a:t>Implications for </a:t>
            </a:r>
            <a:br>
              <a:rPr lang="en-US" b="1" smtClean="0">
                <a:ln>
                  <a:noFill/>
                </a:ln>
                <a:effectLst/>
              </a:rPr>
            </a:br>
            <a:r>
              <a:rPr lang="en-US" b="1" smtClean="0">
                <a:ln>
                  <a:noFill/>
                </a:ln>
                <a:effectLst/>
              </a:rPr>
              <a:t>Counselor Educators</a:t>
            </a:r>
          </a:p>
        </p:txBody>
      </p:sp>
      <p:pic>
        <p:nvPicPr>
          <p:cNvPr id="176130" name="Picture 4" descr="MPj04395220000[1]"/>
          <p:cNvPicPr>
            <a:picLocks noGrp="1" noChangeAspect="1" noChangeArrowheads="1"/>
          </p:cNvPicPr>
          <p:nvPr>
            <p:ph type="body" idx="4294967295"/>
          </p:nvPr>
        </p:nvPicPr>
        <p:blipFill>
          <a:blip r:embed="rId3"/>
          <a:srcRect/>
          <a:stretch>
            <a:fillRect/>
          </a:stretch>
        </p:blipFill>
        <p:spPr>
          <a:xfrm>
            <a:off x="2286000" y="1882775"/>
            <a:ext cx="4572000" cy="45720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Content Placeholder 2"/>
          <p:cNvSpPr>
            <a:spLocks noGrp="1"/>
          </p:cNvSpPr>
          <p:nvPr>
            <p:ph idx="1"/>
          </p:nvPr>
        </p:nvSpPr>
        <p:spPr>
          <a:xfrm>
            <a:off x="457200" y="914400"/>
            <a:ext cx="8229600" cy="5540375"/>
          </a:xfrm>
        </p:spPr>
        <p:txBody>
          <a:bodyPr/>
          <a:lstStyle/>
          <a:p>
            <a:pPr eaLnBrk="1" hangingPunct="1"/>
            <a:r>
              <a:rPr lang="en-US" b="1" dirty="0" smtClean="0"/>
              <a:t>Counselors do use bibliotherapy as a part of their professional practices</a:t>
            </a:r>
          </a:p>
          <a:p>
            <a:pPr eaLnBrk="1" hangingPunct="1"/>
            <a:endParaRPr lang="en-US" sz="800" b="1" dirty="0" smtClean="0"/>
          </a:p>
          <a:p>
            <a:pPr eaLnBrk="1" hangingPunct="1"/>
            <a:r>
              <a:rPr lang="en-US" b="1" dirty="0" smtClean="0"/>
              <a:t>Their preparation takes place to a large degree as part of academic course work or at workshops</a:t>
            </a:r>
          </a:p>
          <a:p>
            <a:pPr eaLnBrk="1" hangingPunct="1"/>
            <a:endParaRPr lang="en-US" sz="800" b="1" dirty="0" smtClean="0"/>
          </a:p>
          <a:p>
            <a:pPr eaLnBrk="1" hangingPunct="1"/>
            <a:r>
              <a:rPr lang="en-US" b="1" dirty="0" smtClean="0"/>
              <a:t>Many are self taught</a:t>
            </a:r>
          </a:p>
          <a:p>
            <a:pPr eaLnBrk="1" hangingPunct="1"/>
            <a:endParaRPr lang="en-US" sz="800" b="1" dirty="0" smtClean="0"/>
          </a:p>
          <a:p>
            <a:pPr eaLnBrk="1" hangingPunct="1"/>
            <a:r>
              <a:rPr lang="en-US" b="1" dirty="0" smtClean="0"/>
              <a:t>Counselors in training need grounded preparation because this is a common set of therapeutic interventions</a:t>
            </a:r>
          </a:p>
          <a:p>
            <a:pPr eaLnBrk="1" hangingPunct="1"/>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Content Placeholder 2"/>
          <p:cNvSpPr>
            <a:spLocks noGrp="1"/>
          </p:cNvSpPr>
          <p:nvPr>
            <p:ph idx="1"/>
          </p:nvPr>
        </p:nvSpPr>
        <p:spPr>
          <a:xfrm>
            <a:off x="457200" y="1882775"/>
            <a:ext cx="8229600" cy="4572000"/>
          </a:xfrm>
        </p:spPr>
        <p:txBody>
          <a:bodyPr/>
          <a:lstStyle/>
          <a:p>
            <a:pPr eaLnBrk="1" hangingPunct="1">
              <a:lnSpc>
                <a:spcPct val="90000"/>
              </a:lnSpc>
            </a:pPr>
            <a:r>
              <a:rPr lang="en-US" sz="2600" b="1" dirty="0" smtClean="0"/>
              <a:t>Specific bibliotherapy education unit embedded within curriculum that includes:</a:t>
            </a:r>
          </a:p>
          <a:p>
            <a:pPr lvl="1" eaLnBrk="1" hangingPunct="1">
              <a:lnSpc>
                <a:spcPct val="90000"/>
              </a:lnSpc>
            </a:pPr>
            <a:r>
              <a:rPr lang="en-US" sz="2000" b="1" dirty="0" smtClean="0"/>
              <a:t>Historical </a:t>
            </a:r>
            <a:r>
              <a:rPr lang="en-US" sz="2000" b="1" dirty="0" smtClean="0"/>
              <a:t>practices of bibliotherapy</a:t>
            </a:r>
          </a:p>
          <a:p>
            <a:pPr lvl="1" eaLnBrk="1" hangingPunct="1">
              <a:lnSpc>
                <a:spcPct val="90000"/>
              </a:lnSpc>
            </a:pPr>
            <a:r>
              <a:rPr lang="en-US" sz="2000" b="1" dirty="0" smtClean="0"/>
              <a:t>Research on effectiveness of bibliotherapy</a:t>
            </a:r>
          </a:p>
          <a:p>
            <a:pPr lvl="1" eaLnBrk="1" hangingPunct="1">
              <a:lnSpc>
                <a:spcPct val="90000"/>
              </a:lnSpc>
            </a:pPr>
            <a:r>
              <a:rPr lang="en-US" sz="2000" b="1" dirty="0" smtClean="0"/>
              <a:t>Client assessment and treatment planning</a:t>
            </a:r>
          </a:p>
          <a:p>
            <a:pPr lvl="1" eaLnBrk="1" hangingPunct="1">
              <a:lnSpc>
                <a:spcPct val="90000"/>
              </a:lnSpc>
            </a:pPr>
            <a:r>
              <a:rPr lang="en-US" sz="2000" b="1" dirty="0" smtClean="0"/>
              <a:t>Intervention options and strategies</a:t>
            </a:r>
          </a:p>
          <a:p>
            <a:pPr lvl="1" eaLnBrk="1" hangingPunct="1">
              <a:lnSpc>
                <a:spcPct val="90000"/>
              </a:lnSpc>
            </a:pPr>
            <a:r>
              <a:rPr lang="en-US" sz="2000" b="1" dirty="0" smtClean="0"/>
              <a:t>How to analyze and select appropriate literature</a:t>
            </a:r>
          </a:p>
          <a:p>
            <a:pPr lvl="1" eaLnBrk="1" hangingPunct="1">
              <a:lnSpc>
                <a:spcPct val="90000"/>
              </a:lnSpc>
            </a:pPr>
            <a:r>
              <a:rPr lang="en-US" sz="2000" b="1" dirty="0" smtClean="0"/>
              <a:t>How to assess client progress</a:t>
            </a:r>
          </a:p>
          <a:p>
            <a:pPr lvl="1" eaLnBrk="1" hangingPunct="1">
              <a:lnSpc>
                <a:spcPct val="90000"/>
              </a:lnSpc>
            </a:pPr>
            <a:r>
              <a:rPr lang="en-US" sz="2000" b="1" dirty="0" smtClean="0"/>
              <a:t>Ethical considerations and practice cautions</a:t>
            </a:r>
          </a:p>
          <a:p>
            <a:pPr lvl="1" eaLnBrk="1" hangingPunct="1">
              <a:lnSpc>
                <a:spcPct val="90000"/>
              </a:lnSpc>
            </a:pPr>
            <a:r>
              <a:rPr lang="en-US" sz="2000" b="1" dirty="0" smtClean="0"/>
              <a:t>How to find therapeutically relevant </a:t>
            </a:r>
            <a:r>
              <a:rPr lang="en-US" sz="2000" b="1" dirty="0" smtClean="0"/>
              <a:t>resources—including calling on the expertise &amp; resources of local libraries (children and </a:t>
            </a:r>
            <a:r>
              <a:rPr lang="en-US" sz="2000" b="1" smtClean="0"/>
              <a:t>adult librarians)</a:t>
            </a:r>
            <a:endParaRPr lang="en-US" sz="2000" b="1" dirty="0" smtClean="0"/>
          </a:p>
          <a:p>
            <a:pPr lvl="1" eaLnBrk="1" hangingPunct="1">
              <a:lnSpc>
                <a:spcPct val="90000"/>
              </a:lnSpc>
            </a:pPr>
            <a:r>
              <a:rPr lang="en-US" sz="2000" b="1" dirty="0" smtClean="0">
                <a:solidFill>
                  <a:srgbClr val="FFC000"/>
                </a:solidFill>
              </a:rPr>
              <a:t>Emphasize the value of imaginative literature &amp; picture books for </a:t>
            </a:r>
            <a:r>
              <a:rPr lang="en-US" sz="2000" b="1" dirty="0" err="1" smtClean="0">
                <a:solidFill>
                  <a:srgbClr val="FFC000"/>
                </a:solidFill>
              </a:rPr>
              <a:t>bibliotherapeutic</a:t>
            </a:r>
            <a:r>
              <a:rPr lang="en-US" sz="2000" b="1" dirty="0" smtClean="0">
                <a:solidFill>
                  <a:srgbClr val="FFC000"/>
                </a:solidFill>
              </a:rPr>
              <a:t> applications</a:t>
            </a:r>
            <a:endParaRPr lang="en-US" sz="2000" b="1" dirty="0" smtClean="0">
              <a:solidFill>
                <a:srgbClr val="FFC000"/>
              </a:solidFill>
            </a:endParaRPr>
          </a:p>
        </p:txBody>
      </p:sp>
      <p:sp>
        <p:nvSpPr>
          <p:cNvPr id="180226" name="Text Box 4"/>
          <p:cNvSpPr txBox="1">
            <a:spLocks noChangeArrowheads="1"/>
          </p:cNvSpPr>
          <p:nvPr/>
        </p:nvSpPr>
        <p:spPr bwMode="auto">
          <a:xfrm>
            <a:off x="990600" y="533400"/>
            <a:ext cx="7162800" cy="1190625"/>
          </a:xfrm>
          <a:prstGeom prst="rect">
            <a:avLst/>
          </a:prstGeom>
          <a:noFill/>
          <a:ln w="9525">
            <a:noFill/>
            <a:miter lim="800000"/>
            <a:headEnd/>
            <a:tailEnd/>
          </a:ln>
        </p:spPr>
        <p:txBody>
          <a:bodyPr>
            <a:spAutoFit/>
          </a:bodyPr>
          <a:lstStyle/>
          <a:p>
            <a:pPr algn="ctr">
              <a:spcBef>
                <a:spcPct val="50000"/>
              </a:spcBef>
            </a:pPr>
            <a:r>
              <a:rPr lang="en-US" sz="3600" b="1">
                <a:solidFill>
                  <a:schemeClr val="hlink"/>
                </a:solidFill>
                <a:latin typeface="Bodoni MT Black" pitchFamily="18" charset="0"/>
              </a:rPr>
              <a:t>Recommendations for Counselor Preparation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3540" y="309915"/>
            <a:ext cx="8216920" cy="920663"/>
          </a:xfrm>
        </p:spPr>
        <p:txBody>
          <a:bodyPr>
            <a:normAutofit/>
          </a:bodyPr>
          <a:lstStyle/>
          <a:p>
            <a:pPr marL="484632" algn="l" eaLnBrk="1" fontAlgn="auto" hangingPunct="1">
              <a:spcAft>
                <a:spcPts val="0"/>
              </a:spcAft>
              <a:defRPr/>
            </a:pPr>
            <a:r>
              <a:rPr lang="en-US" sz="4200" b="1" kern="1200" dirty="0">
                <a:ln w="6350">
                  <a:solidFill>
                    <a:schemeClr val="accent1">
                      <a:shade val="43000"/>
                    </a:schemeClr>
                  </a:solidFill>
                </a:ln>
                <a:solidFill>
                  <a:srgbClr val="FF5050"/>
                </a:solidFill>
                <a:effectLst>
                  <a:outerShdw blurRad="26000" dist="26000" dir="14500000" algn="tl" rotWithShape="0">
                    <a:srgbClr val="000000">
                      <a:alpha val="40000"/>
                    </a:srgbClr>
                  </a:outerShdw>
                </a:effectLst>
              </a:rPr>
              <a:t>Thank </a:t>
            </a:r>
            <a:r>
              <a:rPr lang="en-US" sz="4200" b="1" kern="1200" dirty="0" smtClean="0">
                <a:ln w="6350">
                  <a:solidFill>
                    <a:schemeClr val="accent1">
                      <a:shade val="43000"/>
                    </a:schemeClr>
                  </a:solidFill>
                </a:ln>
                <a:solidFill>
                  <a:srgbClr val="FF5050"/>
                </a:solidFill>
                <a:effectLst>
                  <a:outerShdw blurRad="26000" dist="26000" dir="14500000" algn="tl" rotWithShape="0">
                    <a:srgbClr val="000000">
                      <a:alpha val="40000"/>
                    </a:srgbClr>
                  </a:outerShdw>
                </a:effectLst>
              </a:rPr>
              <a:t>you!</a:t>
            </a:r>
            <a:endParaRPr lang="en-US" sz="4200" b="1" kern="1200" dirty="0">
              <a:ln w="6350">
                <a:solidFill>
                  <a:schemeClr val="accent1">
                    <a:shade val="43000"/>
                  </a:schemeClr>
                </a:solidFill>
              </a:ln>
              <a:solidFill>
                <a:srgbClr val="FF5050"/>
              </a:solidFill>
              <a:effectLst>
                <a:outerShdw blurRad="26000" dist="26000" dir="14500000" algn="tl" rotWithShape="0">
                  <a:srgbClr val="000000">
                    <a:alpha val="40000"/>
                  </a:srgbClr>
                </a:outerShdw>
              </a:effectLst>
            </a:endParaRPr>
          </a:p>
        </p:txBody>
      </p:sp>
      <p:sp>
        <p:nvSpPr>
          <p:cNvPr id="182274" name="TextBox 2"/>
          <p:cNvSpPr txBox="1">
            <a:spLocks noChangeArrowheads="1"/>
          </p:cNvSpPr>
          <p:nvPr/>
        </p:nvSpPr>
        <p:spPr bwMode="auto">
          <a:xfrm>
            <a:off x="457200" y="1066800"/>
            <a:ext cx="8153400" cy="5632311"/>
          </a:xfrm>
          <a:prstGeom prst="rect">
            <a:avLst/>
          </a:prstGeom>
          <a:noFill/>
          <a:ln w="9525">
            <a:noFill/>
            <a:miter lim="800000"/>
            <a:headEnd/>
            <a:tailEnd/>
          </a:ln>
        </p:spPr>
        <p:txBody>
          <a:bodyPr>
            <a:spAutoFit/>
          </a:bodyPr>
          <a:lstStyle/>
          <a:p>
            <a:pPr eaLnBrk="0" hangingPunct="0"/>
            <a:endParaRPr lang="en-US" dirty="0"/>
          </a:p>
          <a:p>
            <a:pPr eaLnBrk="0" hangingPunct="0"/>
            <a:endParaRPr lang="en-US" dirty="0"/>
          </a:p>
          <a:p>
            <a:pPr eaLnBrk="0" hangingPunct="0"/>
            <a:r>
              <a:rPr lang="en-US" dirty="0"/>
              <a:t>For questions or future communication </a:t>
            </a:r>
            <a:r>
              <a:rPr lang="en-US" dirty="0" smtClean="0"/>
              <a:t>contact </a:t>
            </a:r>
            <a:r>
              <a:rPr lang="en-US" dirty="0"/>
              <a:t>either:</a:t>
            </a:r>
          </a:p>
          <a:p>
            <a:pPr eaLnBrk="0" hangingPunct="0"/>
            <a:endParaRPr lang="en-US" dirty="0"/>
          </a:p>
          <a:p>
            <a:pPr eaLnBrk="0" hangingPunct="0"/>
            <a:r>
              <a:rPr lang="en-US" dirty="0" smtClean="0"/>
              <a:t>			Dr</a:t>
            </a:r>
            <a:r>
              <a:rPr lang="en-US" dirty="0"/>
              <a:t>. Dale-Elizabeth </a:t>
            </a:r>
            <a:r>
              <a:rPr lang="en-US" dirty="0" err="1"/>
              <a:t>Pehrsson</a:t>
            </a:r>
            <a:r>
              <a:rPr lang="en-US" dirty="0"/>
              <a:t> at </a:t>
            </a:r>
            <a:endParaRPr lang="en-US" dirty="0" smtClean="0"/>
          </a:p>
          <a:p>
            <a:pPr eaLnBrk="0" hangingPunct="0"/>
            <a:r>
              <a:rPr lang="en-US" dirty="0" smtClean="0"/>
              <a:t>			</a:t>
            </a:r>
            <a:r>
              <a:rPr lang="en-US" dirty="0" smtClean="0">
                <a:hlinkClick r:id="rId3"/>
              </a:rPr>
              <a:t>dale.pehrsson@unlv.edu</a:t>
            </a:r>
            <a:endParaRPr lang="en-US" dirty="0"/>
          </a:p>
          <a:p>
            <a:pPr eaLnBrk="0" hangingPunct="0"/>
            <a:endParaRPr lang="en-US" dirty="0"/>
          </a:p>
          <a:p>
            <a:pPr eaLnBrk="0" hangingPunct="0"/>
            <a:endParaRPr lang="en-US" dirty="0" smtClean="0"/>
          </a:p>
          <a:p>
            <a:pPr eaLnBrk="0" hangingPunct="0"/>
            <a:endParaRPr lang="en-US" dirty="0" smtClean="0"/>
          </a:p>
          <a:p>
            <a:pPr eaLnBrk="0" hangingPunct="0"/>
            <a:r>
              <a:rPr lang="en-US" dirty="0" smtClean="0"/>
              <a:t>Dr</a:t>
            </a:r>
            <a:r>
              <a:rPr lang="en-US" dirty="0"/>
              <a:t>. Paula </a:t>
            </a:r>
            <a:r>
              <a:rPr lang="en-US" dirty="0" err="1"/>
              <a:t>McMillen</a:t>
            </a:r>
            <a:r>
              <a:rPr lang="en-US" dirty="0"/>
              <a:t> at </a:t>
            </a:r>
          </a:p>
          <a:p>
            <a:pPr eaLnBrk="0" hangingPunct="0"/>
            <a:r>
              <a:rPr lang="en-US" dirty="0" smtClean="0">
                <a:hlinkClick r:id="rId4"/>
              </a:rPr>
              <a:t>paula.mcmillen@unlv.edu</a:t>
            </a:r>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algn="ctr" eaLnBrk="0" hangingPunct="0"/>
            <a:r>
              <a:rPr lang="en-US" dirty="0" smtClean="0"/>
              <a:t>Bibliotherapy Education Project website:</a:t>
            </a:r>
            <a:endParaRPr lang="en-US" dirty="0"/>
          </a:p>
          <a:p>
            <a:pPr algn="ctr" eaLnBrk="0" hangingPunct="0"/>
            <a:r>
              <a:rPr lang="en-US" dirty="0">
                <a:hlinkClick r:id="rId5"/>
              </a:rPr>
              <a:t>http://www.library.unlv.edu/faculty/research/bibliotherapy/</a:t>
            </a:r>
            <a:endParaRPr lang="en-US" dirty="0"/>
          </a:p>
          <a:p>
            <a:pPr eaLnBrk="0" hangingPunct="0"/>
            <a:endParaRPr lang="en-US" dirty="0"/>
          </a:p>
        </p:txBody>
      </p:sp>
      <p:pic>
        <p:nvPicPr>
          <p:cNvPr id="182276" name="Picture 2" descr="C:\Users\Dr. Bob\Desktop\DrDale Faculty Px.jpeg"/>
          <p:cNvPicPr>
            <a:picLocks noChangeAspect="1" noChangeArrowheads="1"/>
          </p:cNvPicPr>
          <p:nvPr/>
        </p:nvPicPr>
        <p:blipFill>
          <a:blip r:embed="rId6"/>
          <a:srcRect/>
          <a:stretch>
            <a:fillRect/>
          </a:stretch>
        </p:blipFill>
        <p:spPr bwMode="auto">
          <a:xfrm>
            <a:off x="6477000" y="2133600"/>
            <a:ext cx="2079625" cy="2133600"/>
          </a:xfrm>
          <a:prstGeom prst="rect">
            <a:avLst/>
          </a:prstGeom>
          <a:noFill/>
          <a:ln w="9525">
            <a:noFill/>
            <a:miter lim="800000"/>
            <a:headEnd/>
            <a:tailEnd/>
          </a:ln>
        </p:spPr>
      </p:pic>
      <p:pic>
        <p:nvPicPr>
          <p:cNvPr id="220162" name="Picture 2" descr="D:\My Documents\My Pictures\staff photo unlv.gif"/>
          <p:cNvPicPr>
            <a:picLocks noChangeAspect="1" noChangeArrowheads="1"/>
          </p:cNvPicPr>
          <p:nvPr/>
        </p:nvPicPr>
        <p:blipFill>
          <a:blip r:embed="rId7"/>
          <a:srcRect/>
          <a:stretch>
            <a:fillRect/>
          </a:stretch>
        </p:blipFill>
        <p:spPr bwMode="auto">
          <a:xfrm>
            <a:off x="3124200" y="3505200"/>
            <a:ext cx="1428750" cy="21383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304800" y="838200"/>
            <a:ext cx="8229600" cy="5181600"/>
          </a:xfrm>
        </p:spPr>
        <p:txBody>
          <a:bodyPr/>
          <a:lstStyle/>
          <a:p>
            <a:pPr eaLnBrk="1" hangingPunct="1">
              <a:lnSpc>
                <a:spcPct val="90000"/>
              </a:lnSpc>
            </a:pPr>
            <a:r>
              <a:rPr lang="en-US" sz="2800" b="1" dirty="0" smtClean="0">
                <a:solidFill>
                  <a:srgbClr val="F2F2F2"/>
                </a:solidFill>
              </a:rPr>
              <a:t>Literally… treatment through books </a:t>
            </a:r>
          </a:p>
          <a:p>
            <a:pPr lvl="1" eaLnBrk="1" hangingPunct="1">
              <a:lnSpc>
                <a:spcPct val="90000"/>
              </a:lnSpc>
            </a:pPr>
            <a:r>
              <a:rPr lang="en-US" sz="1800" dirty="0" smtClean="0">
                <a:solidFill>
                  <a:srgbClr val="F2F2F2"/>
                </a:solidFill>
              </a:rPr>
              <a:t>(</a:t>
            </a:r>
            <a:r>
              <a:rPr lang="en-US" sz="1800" dirty="0" err="1" smtClean="0">
                <a:solidFill>
                  <a:srgbClr val="F2F2F2"/>
                </a:solidFill>
              </a:rPr>
              <a:t>Pardeck</a:t>
            </a:r>
            <a:r>
              <a:rPr lang="en-US" sz="1800" dirty="0" smtClean="0">
                <a:solidFill>
                  <a:srgbClr val="F2F2F2"/>
                </a:solidFill>
              </a:rPr>
              <a:t> &amp; </a:t>
            </a:r>
            <a:r>
              <a:rPr lang="en-US" sz="1800" dirty="0" err="1" smtClean="0">
                <a:solidFill>
                  <a:srgbClr val="F2F2F2"/>
                </a:solidFill>
              </a:rPr>
              <a:t>Pardeck</a:t>
            </a:r>
            <a:r>
              <a:rPr lang="en-US" sz="1800" dirty="0" smtClean="0">
                <a:solidFill>
                  <a:srgbClr val="F2F2F2"/>
                </a:solidFill>
              </a:rPr>
              <a:t>, 1998)</a:t>
            </a:r>
          </a:p>
          <a:p>
            <a:pPr lvl="1" eaLnBrk="1" hangingPunct="1">
              <a:lnSpc>
                <a:spcPct val="90000"/>
              </a:lnSpc>
            </a:pPr>
            <a:endParaRPr lang="en-US" sz="1800" dirty="0" smtClean="0">
              <a:solidFill>
                <a:srgbClr val="F2F2F2"/>
              </a:solidFill>
            </a:endParaRPr>
          </a:p>
          <a:p>
            <a:pPr lvl="1" eaLnBrk="1" hangingPunct="1">
              <a:lnSpc>
                <a:spcPct val="90000"/>
              </a:lnSpc>
            </a:pPr>
            <a:endParaRPr lang="en-US" sz="1800" b="1" dirty="0" smtClean="0">
              <a:solidFill>
                <a:srgbClr val="F2F2F2"/>
              </a:solidFill>
            </a:endParaRPr>
          </a:p>
          <a:p>
            <a:pPr eaLnBrk="1" hangingPunct="1">
              <a:lnSpc>
                <a:spcPct val="90000"/>
              </a:lnSpc>
            </a:pPr>
            <a:r>
              <a:rPr lang="en-US" sz="2800" b="1" dirty="0" smtClean="0">
                <a:solidFill>
                  <a:srgbClr val="F2F2F2"/>
                </a:solidFill>
              </a:rPr>
              <a:t>Guided reading of written materials to help the reader grow in self awareness </a:t>
            </a:r>
          </a:p>
          <a:p>
            <a:pPr lvl="1" eaLnBrk="1" hangingPunct="1">
              <a:lnSpc>
                <a:spcPct val="90000"/>
              </a:lnSpc>
            </a:pPr>
            <a:r>
              <a:rPr lang="en-US" sz="1800" dirty="0" smtClean="0">
                <a:solidFill>
                  <a:srgbClr val="F2F2F2"/>
                </a:solidFill>
              </a:rPr>
              <a:t>(Harris &amp; Hodges, 1995)</a:t>
            </a:r>
          </a:p>
          <a:p>
            <a:pPr lvl="1" eaLnBrk="1" hangingPunct="1">
              <a:lnSpc>
                <a:spcPct val="90000"/>
              </a:lnSpc>
            </a:pPr>
            <a:endParaRPr lang="en-US" sz="1800" dirty="0" smtClean="0">
              <a:solidFill>
                <a:srgbClr val="F2F2F2"/>
              </a:solidFill>
            </a:endParaRPr>
          </a:p>
          <a:p>
            <a:pPr lvl="1" eaLnBrk="1" hangingPunct="1">
              <a:lnSpc>
                <a:spcPct val="90000"/>
              </a:lnSpc>
            </a:pPr>
            <a:endParaRPr lang="en-US" sz="1800" dirty="0" smtClean="0">
              <a:solidFill>
                <a:srgbClr val="F2F2F2"/>
              </a:solidFill>
            </a:endParaRPr>
          </a:p>
          <a:p>
            <a:pPr eaLnBrk="1" hangingPunct="1">
              <a:lnSpc>
                <a:spcPct val="90000"/>
              </a:lnSpc>
            </a:pPr>
            <a:r>
              <a:rPr lang="en-US" sz="2800" b="1" dirty="0" smtClean="0">
                <a:solidFill>
                  <a:srgbClr val="F2F2F2"/>
                </a:solidFill>
              </a:rPr>
              <a:t>Process of dynamic interaction between the personality of the reader and literature under the guidance of a trained helper </a:t>
            </a:r>
          </a:p>
          <a:p>
            <a:pPr lvl="1" eaLnBrk="1" hangingPunct="1">
              <a:lnSpc>
                <a:spcPct val="90000"/>
              </a:lnSpc>
            </a:pPr>
            <a:r>
              <a:rPr lang="en-US" sz="1800" dirty="0" smtClean="0">
                <a:solidFill>
                  <a:srgbClr val="F2F2F2"/>
                </a:solidFill>
              </a:rPr>
              <a:t>(</a:t>
            </a:r>
            <a:r>
              <a:rPr lang="en-US" sz="1800" dirty="0" err="1" smtClean="0">
                <a:solidFill>
                  <a:srgbClr val="F2F2F2"/>
                </a:solidFill>
              </a:rPr>
              <a:t>Shrodes</a:t>
            </a:r>
            <a:r>
              <a:rPr lang="en-US" sz="1800" dirty="0" smtClean="0">
                <a:solidFill>
                  <a:srgbClr val="F2F2F2"/>
                </a:solidFill>
              </a:rPr>
              <a:t>, 1950) </a:t>
            </a:r>
          </a:p>
          <a:p>
            <a:pPr eaLnBrk="1" hangingPunct="1">
              <a:lnSpc>
                <a:spcPct val="90000"/>
              </a:lnSpc>
            </a:pPr>
            <a:endParaRPr lang="en-US" sz="2400" dirty="0" smtClean="0">
              <a:solidFill>
                <a:srgbClr val="F2F2F2"/>
              </a:solidFill>
            </a:endParaRPr>
          </a:p>
          <a:p>
            <a:pPr eaLnBrk="1" hangingPunct="1">
              <a:lnSpc>
                <a:spcPct val="90000"/>
              </a:lnSpc>
            </a:pPr>
            <a:endParaRPr lang="en-US" b="1" dirty="0" smtClean="0"/>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b="1" dirty="0" smtClean="0">
                <a:solidFill>
                  <a:schemeClr val="accent1">
                    <a:tint val="83000"/>
                    <a:satMod val="150000"/>
                  </a:schemeClr>
                </a:solidFill>
              </a:rPr>
              <a:t>Levels of Bibliotherapy</a:t>
            </a:r>
            <a:endParaRPr lang="en-US" b="1"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normAutofit/>
          </a:bodyPr>
          <a:lstStyle/>
          <a:p>
            <a:pPr marL="342900" indent="-342900" eaLnBrk="1" hangingPunct="1">
              <a:buClr>
                <a:schemeClr val="hlink"/>
              </a:buClr>
              <a:buSzPct val="90000"/>
              <a:buFont typeface="Wingdings 2" pitchFamily="18" charset="2"/>
              <a:buBlip>
                <a:blip r:embed="rId3"/>
              </a:buBlip>
              <a:defRPr/>
            </a:pPr>
            <a:r>
              <a:rPr lang="en-US" sz="2800" b="1" i="1" dirty="0" smtClean="0">
                <a:solidFill>
                  <a:schemeClr val="hlink"/>
                </a:solidFill>
                <a:effectLst>
                  <a:outerShdw blurRad="38100" dist="38100" dir="2700000" algn="tl">
                    <a:srgbClr val="000000"/>
                  </a:outerShdw>
                </a:effectLst>
              </a:rPr>
              <a:t>Developmental</a:t>
            </a:r>
          </a:p>
          <a:p>
            <a:pPr marL="742950" lvl="1" eaLnBrk="1" hangingPunct="1">
              <a:buFontTx/>
              <a:buNone/>
              <a:defRPr/>
            </a:pPr>
            <a:r>
              <a:rPr lang="en-US" sz="2400" dirty="0" smtClean="0">
                <a:effectLst>
                  <a:outerShdw blurRad="38100" dist="38100" dir="2700000" algn="tl">
                    <a:srgbClr val="000000"/>
                  </a:outerShdw>
                </a:effectLst>
              </a:rPr>
              <a:t>The use of literature and facilitative processes by skilled helpers to assist individuals in dealing with life transitions and normal developmental issues</a:t>
            </a:r>
          </a:p>
          <a:p>
            <a:pPr marL="342900" indent="-342900" eaLnBrk="1" hangingPunct="1">
              <a:buClr>
                <a:schemeClr val="hlink"/>
              </a:buClr>
              <a:buSzPct val="90000"/>
              <a:buFont typeface="Wingdings 2" pitchFamily="18" charset="2"/>
              <a:buBlip>
                <a:blip r:embed="rId3"/>
              </a:buBlip>
              <a:defRPr/>
            </a:pPr>
            <a:r>
              <a:rPr lang="en-US" sz="2800" b="1" i="1" dirty="0" smtClean="0">
                <a:solidFill>
                  <a:schemeClr val="hlink"/>
                </a:solidFill>
                <a:effectLst>
                  <a:outerShdw blurRad="38100" dist="38100" dir="2700000" algn="tl">
                    <a:srgbClr val="000000"/>
                  </a:outerShdw>
                </a:effectLst>
              </a:rPr>
              <a:t>Clinical</a:t>
            </a:r>
          </a:p>
          <a:p>
            <a:pPr marL="742950" lvl="1" eaLnBrk="1" hangingPunct="1">
              <a:buFontTx/>
              <a:buNone/>
              <a:defRPr/>
            </a:pPr>
            <a:r>
              <a:rPr lang="en-US" sz="2400" dirty="0" smtClean="0">
                <a:effectLst>
                  <a:outerShdw blurRad="38100" dist="38100" dir="2700000" algn="tl">
                    <a:srgbClr val="000000"/>
                  </a:outerShdw>
                </a:effectLst>
              </a:rPr>
              <a:t>The use of literature and facilitative processes by skilled mental health or medical practitioners in meeting specific therapeutic goals for the purpose of assisting individuals in dealing with severe disorders and traumatic life experiences</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725" y="266316"/>
            <a:ext cx="7614600" cy="1102507"/>
          </a:xfrm>
        </p:spPr>
        <p:txBody>
          <a:bodyPr/>
          <a:lstStyle/>
          <a:p>
            <a:pPr marL="484632" indent="0" eaLnBrk="1" fontAlgn="auto" hangingPunct="1">
              <a:spcAft>
                <a:spcPts val="0"/>
              </a:spcAft>
              <a:defRPr/>
            </a:pPr>
            <a:r>
              <a:rPr lang="en-US" b="1" dirty="0" smtClean="0">
                <a:solidFill>
                  <a:schemeClr val="accent1">
                    <a:tint val="83000"/>
                    <a:satMod val="150000"/>
                  </a:schemeClr>
                </a:solidFill>
              </a:rPr>
              <a:t>Benefits of Bibliotherapy</a:t>
            </a:r>
            <a:endParaRPr lang="en-US" b="1" dirty="0">
              <a:solidFill>
                <a:schemeClr val="accent1">
                  <a:tint val="83000"/>
                  <a:satMod val="150000"/>
                </a:schemeClr>
              </a:solidFill>
            </a:endParaRPr>
          </a:p>
        </p:txBody>
      </p:sp>
      <p:sp>
        <p:nvSpPr>
          <p:cNvPr id="40962" name="Content Placeholder 2"/>
          <p:cNvSpPr>
            <a:spLocks noGrp="1"/>
          </p:cNvSpPr>
          <p:nvPr>
            <p:ph idx="1"/>
          </p:nvPr>
        </p:nvSpPr>
        <p:spPr>
          <a:xfrm>
            <a:off x="457200" y="1600200"/>
            <a:ext cx="8229600" cy="4854575"/>
          </a:xfrm>
        </p:spPr>
        <p:txBody>
          <a:bodyPr/>
          <a:lstStyle/>
          <a:p>
            <a:pPr eaLnBrk="1" hangingPunct="1">
              <a:lnSpc>
                <a:spcPct val="70000"/>
              </a:lnSpc>
              <a:buFont typeface="Wingdings 2" pitchFamily="18" charset="2"/>
              <a:buNone/>
            </a:pPr>
            <a:endParaRPr lang="en-US" sz="1400" b="1" dirty="0" smtClean="0">
              <a:solidFill>
                <a:srgbClr val="F2F2F2"/>
              </a:solidFill>
            </a:endParaRPr>
          </a:p>
          <a:p>
            <a:pPr eaLnBrk="1" hangingPunct="1">
              <a:lnSpc>
                <a:spcPct val="70000"/>
              </a:lnSpc>
            </a:pPr>
            <a:r>
              <a:rPr lang="en-US" sz="2100" b="1" dirty="0" smtClean="0">
                <a:solidFill>
                  <a:srgbClr val="F2F2F2"/>
                </a:solidFill>
              </a:rPr>
              <a:t>Increases empathetic understanding </a:t>
            </a:r>
          </a:p>
          <a:p>
            <a:pPr marL="742950" lvl="1" eaLnBrk="1" hangingPunct="1">
              <a:lnSpc>
                <a:spcPct val="70000"/>
              </a:lnSpc>
            </a:pPr>
            <a:r>
              <a:rPr lang="en-US" sz="1900" b="1" dirty="0" smtClean="0">
                <a:solidFill>
                  <a:srgbClr val="F2F2F2"/>
                </a:solidFill>
              </a:rPr>
              <a:t>other cultures, viewpoints and lived experiences </a:t>
            </a:r>
          </a:p>
          <a:p>
            <a:pPr eaLnBrk="1" hangingPunct="1">
              <a:lnSpc>
                <a:spcPct val="70000"/>
              </a:lnSpc>
            </a:pPr>
            <a:endParaRPr lang="en-US" sz="1400" b="1" dirty="0" smtClean="0">
              <a:solidFill>
                <a:srgbClr val="F2F2F2"/>
              </a:solidFill>
            </a:endParaRPr>
          </a:p>
          <a:p>
            <a:pPr eaLnBrk="1" hangingPunct="1">
              <a:lnSpc>
                <a:spcPct val="70000"/>
              </a:lnSpc>
            </a:pPr>
            <a:r>
              <a:rPr lang="en-US" sz="2100" b="1" dirty="0" smtClean="0">
                <a:solidFill>
                  <a:srgbClr val="F2F2F2"/>
                </a:solidFill>
              </a:rPr>
              <a:t>Fosters appreciation of &amp; identification </a:t>
            </a:r>
          </a:p>
          <a:p>
            <a:pPr marL="742950" lvl="1" eaLnBrk="1" hangingPunct="1">
              <a:lnSpc>
                <a:spcPct val="70000"/>
              </a:lnSpc>
            </a:pPr>
            <a:r>
              <a:rPr lang="en-US" sz="1900" b="1" dirty="0" smtClean="0">
                <a:solidFill>
                  <a:srgbClr val="F2F2F2"/>
                </a:solidFill>
              </a:rPr>
              <a:t>one’s own ethnic/cultural identity</a:t>
            </a:r>
          </a:p>
          <a:p>
            <a:pPr eaLnBrk="1" hangingPunct="1">
              <a:lnSpc>
                <a:spcPct val="70000"/>
              </a:lnSpc>
            </a:pPr>
            <a:endParaRPr lang="en-US" sz="1400" b="1" dirty="0" smtClean="0">
              <a:solidFill>
                <a:srgbClr val="F2F2F2"/>
              </a:solidFill>
            </a:endParaRPr>
          </a:p>
          <a:p>
            <a:pPr eaLnBrk="1" hangingPunct="1">
              <a:lnSpc>
                <a:spcPct val="60000"/>
              </a:lnSpc>
            </a:pPr>
            <a:r>
              <a:rPr lang="en-US" sz="2100" b="1" dirty="0" smtClean="0">
                <a:solidFill>
                  <a:srgbClr val="F2F2F2"/>
                </a:solidFill>
              </a:rPr>
              <a:t>Increases self-awareness &amp; clarifies emerging values</a:t>
            </a:r>
          </a:p>
          <a:p>
            <a:pPr eaLnBrk="1" hangingPunct="1">
              <a:lnSpc>
                <a:spcPct val="60000"/>
              </a:lnSpc>
            </a:pPr>
            <a:endParaRPr lang="en-US" sz="1400" b="1" dirty="0" smtClean="0">
              <a:solidFill>
                <a:srgbClr val="F2F2F2"/>
              </a:solidFill>
            </a:endParaRPr>
          </a:p>
          <a:p>
            <a:pPr eaLnBrk="1" hangingPunct="1">
              <a:lnSpc>
                <a:spcPct val="60000"/>
              </a:lnSpc>
            </a:pPr>
            <a:r>
              <a:rPr lang="en-US" sz="2100" b="1" dirty="0" smtClean="0">
                <a:solidFill>
                  <a:srgbClr val="F2F2F2"/>
                </a:solidFill>
              </a:rPr>
              <a:t>Stimulates discussion of feelings &amp; ideas</a:t>
            </a:r>
          </a:p>
          <a:p>
            <a:pPr eaLnBrk="1" hangingPunct="1">
              <a:lnSpc>
                <a:spcPct val="60000"/>
              </a:lnSpc>
              <a:buFont typeface="Wingdings 2" pitchFamily="18" charset="2"/>
              <a:buNone/>
            </a:pPr>
            <a:r>
              <a:rPr lang="en-US" sz="2100" b="1" dirty="0" smtClean="0">
                <a:solidFill>
                  <a:srgbClr val="F2F2F2"/>
                </a:solidFill>
              </a:rPr>
              <a:t> </a:t>
            </a:r>
          </a:p>
          <a:p>
            <a:pPr eaLnBrk="1" hangingPunct="1">
              <a:lnSpc>
                <a:spcPct val="60000"/>
              </a:lnSpc>
            </a:pPr>
            <a:r>
              <a:rPr lang="en-US" sz="2100" b="1" dirty="0" smtClean="0">
                <a:solidFill>
                  <a:srgbClr val="F2F2F2"/>
                </a:solidFill>
              </a:rPr>
              <a:t>Improves coping skills</a:t>
            </a:r>
          </a:p>
          <a:p>
            <a:pPr marL="742950" lvl="1" eaLnBrk="1" hangingPunct="1">
              <a:lnSpc>
                <a:spcPct val="60000"/>
              </a:lnSpc>
            </a:pPr>
            <a:r>
              <a:rPr lang="en-US" sz="1900" b="1" dirty="0" smtClean="0">
                <a:solidFill>
                  <a:srgbClr val="F2F2F2"/>
                </a:solidFill>
              </a:rPr>
              <a:t>as alternative responses are explored</a:t>
            </a:r>
          </a:p>
          <a:p>
            <a:pPr eaLnBrk="1" hangingPunct="1">
              <a:lnSpc>
                <a:spcPct val="60000"/>
              </a:lnSpc>
            </a:pPr>
            <a:endParaRPr lang="en-US" sz="1400" b="1" dirty="0" smtClean="0">
              <a:solidFill>
                <a:srgbClr val="F2F2F2"/>
              </a:solidFill>
            </a:endParaRPr>
          </a:p>
          <a:p>
            <a:pPr eaLnBrk="1" hangingPunct="1">
              <a:lnSpc>
                <a:spcPct val="60000"/>
              </a:lnSpc>
            </a:pPr>
            <a:r>
              <a:rPr lang="en-US" sz="2100" b="1" dirty="0" smtClean="0">
                <a:solidFill>
                  <a:srgbClr val="F2F2F2"/>
                </a:solidFill>
              </a:rPr>
              <a:t>Reduces negative emotions </a:t>
            </a:r>
          </a:p>
          <a:p>
            <a:pPr marL="742950" lvl="1" eaLnBrk="1" hangingPunct="1">
              <a:lnSpc>
                <a:spcPct val="60000"/>
              </a:lnSpc>
            </a:pPr>
            <a:r>
              <a:rPr lang="en-US" sz="1900" b="1" dirty="0" smtClean="0">
                <a:solidFill>
                  <a:srgbClr val="F2F2F2"/>
                </a:solidFill>
              </a:rPr>
              <a:t>stress, anxiety &amp; loneliness</a:t>
            </a:r>
          </a:p>
          <a:p>
            <a:pPr eaLnBrk="1" hangingPunct="1">
              <a:lnSpc>
                <a:spcPct val="60000"/>
              </a:lnSpc>
            </a:pPr>
            <a:endParaRPr lang="en-US" sz="1400" b="1" dirty="0" smtClean="0">
              <a:solidFill>
                <a:srgbClr val="F2F2F2"/>
              </a:solidFill>
            </a:endParaRPr>
          </a:p>
          <a:p>
            <a:pPr eaLnBrk="1" hangingPunct="1">
              <a:lnSpc>
                <a:spcPct val="60000"/>
              </a:lnSpc>
            </a:pPr>
            <a:r>
              <a:rPr lang="en-US" sz="2100" b="1" dirty="0" smtClean="0">
                <a:solidFill>
                  <a:srgbClr val="F2F2F2"/>
                </a:solidFill>
              </a:rPr>
              <a:t>Enhances </a:t>
            </a:r>
          </a:p>
          <a:p>
            <a:pPr marL="742950" lvl="1" eaLnBrk="1" hangingPunct="1">
              <a:lnSpc>
                <a:spcPct val="60000"/>
              </a:lnSpc>
            </a:pPr>
            <a:r>
              <a:rPr lang="en-US" sz="1900" b="1" dirty="0" smtClean="0">
                <a:solidFill>
                  <a:srgbClr val="F2F2F2"/>
                </a:solidFill>
              </a:rPr>
              <a:t>self-esteem, interpersonal skills &amp; emotional maturity</a:t>
            </a:r>
            <a:r>
              <a:rPr lang="en-US" sz="1900" dirty="0" smtClean="0">
                <a:solidFill>
                  <a:srgbClr val="F2F2F2"/>
                </a:solidFill>
              </a:rPr>
              <a:t> </a:t>
            </a:r>
          </a:p>
          <a:p>
            <a:pPr eaLnBrk="1" hangingPunct="1">
              <a:lnSpc>
                <a:spcPct val="80000"/>
              </a:lnSpc>
            </a:pPr>
            <a:endParaRPr lang="en-US" sz="19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b="1" dirty="0" smtClean="0">
                <a:solidFill>
                  <a:schemeClr val="accent1">
                    <a:tint val="83000"/>
                    <a:satMod val="150000"/>
                  </a:schemeClr>
                </a:solidFill>
              </a:rPr>
              <a:t>Why this Survey?</a:t>
            </a:r>
            <a:endParaRPr lang="en-US" b="1" dirty="0">
              <a:solidFill>
                <a:schemeClr val="accent1">
                  <a:tint val="83000"/>
                  <a:satMod val="150000"/>
                </a:schemeClr>
              </a:solidFill>
            </a:endParaRPr>
          </a:p>
        </p:txBody>
      </p:sp>
      <p:sp>
        <p:nvSpPr>
          <p:cNvPr id="43010" name="Content Placeholder 2"/>
          <p:cNvSpPr>
            <a:spLocks noGrp="1"/>
          </p:cNvSpPr>
          <p:nvPr>
            <p:ph idx="1"/>
          </p:nvPr>
        </p:nvSpPr>
        <p:spPr>
          <a:xfrm>
            <a:off x="457200" y="1882775"/>
            <a:ext cx="8229600" cy="4572000"/>
          </a:xfrm>
        </p:spPr>
        <p:txBody>
          <a:bodyPr/>
          <a:lstStyle/>
          <a:p>
            <a:pPr eaLnBrk="1" hangingPunct="1">
              <a:lnSpc>
                <a:spcPct val="90000"/>
              </a:lnSpc>
            </a:pPr>
            <a:r>
              <a:rPr lang="en-US" sz="2400" b="1" smtClean="0"/>
              <a:t>Limited scope/scale of existing surveys</a:t>
            </a:r>
          </a:p>
          <a:p>
            <a:pPr eaLnBrk="1" hangingPunct="1">
              <a:lnSpc>
                <a:spcPct val="90000"/>
              </a:lnSpc>
            </a:pPr>
            <a:endParaRPr lang="en-US" sz="2400" b="1" smtClean="0"/>
          </a:p>
          <a:p>
            <a:pPr eaLnBrk="1" hangingPunct="1">
              <a:lnSpc>
                <a:spcPct val="90000"/>
              </a:lnSpc>
            </a:pPr>
            <a:r>
              <a:rPr lang="en-US" sz="2400" b="1" smtClean="0"/>
              <a:t>No standardized preparation, education or training in bibliotherapy</a:t>
            </a:r>
          </a:p>
          <a:p>
            <a:pPr eaLnBrk="1" hangingPunct="1">
              <a:lnSpc>
                <a:spcPct val="90000"/>
              </a:lnSpc>
            </a:pPr>
            <a:endParaRPr lang="en-US" sz="2400" b="1" smtClean="0"/>
          </a:p>
          <a:p>
            <a:pPr eaLnBrk="1" hangingPunct="1">
              <a:lnSpc>
                <a:spcPct val="90000"/>
              </a:lnSpc>
            </a:pPr>
            <a:r>
              <a:rPr lang="en-US" sz="2400" b="1" smtClean="0"/>
              <a:t>No standardized supervision or certification in bibliotherapy</a:t>
            </a:r>
          </a:p>
          <a:p>
            <a:pPr eaLnBrk="1" hangingPunct="1">
              <a:lnSpc>
                <a:spcPct val="90000"/>
              </a:lnSpc>
            </a:pPr>
            <a:endParaRPr lang="en-US" sz="2400" b="1" smtClean="0"/>
          </a:p>
          <a:p>
            <a:pPr eaLnBrk="1" hangingPunct="1">
              <a:lnSpc>
                <a:spcPct val="90000"/>
              </a:lnSpc>
            </a:pPr>
            <a:r>
              <a:rPr lang="en-US" sz="2400" b="1" smtClean="0"/>
              <a:t>Need for counselor educators to know current scope of practice by professional counselors</a:t>
            </a:r>
            <a:r>
              <a:rPr lang="en-US" sz="2800" b="1"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b="1" dirty="0" smtClean="0">
                <a:solidFill>
                  <a:schemeClr val="accent1">
                    <a:tint val="83000"/>
                    <a:satMod val="150000"/>
                  </a:schemeClr>
                </a:solidFill>
              </a:rPr>
              <a:t>Previous Surveys </a:t>
            </a:r>
            <a:endParaRPr lang="en-US" b="1" dirty="0">
              <a:solidFill>
                <a:schemeClr val="accent1">
                  <a:tint val="83000"/>
                  <a:satMod val="150000"/>
                </a:schemeClr>
              </a:solidFill>
            </a:endParaRPr>
          </a:p>
        </p:txBody>
      </p:sp>
      <p:sp>
        <p:nvSpPr>
          <p:cNvPr id="45058" name="Content Placeholder 2"/>
          <p:cNvSpPr>
            <a:spLocks noGrp="1"/>
          </p:cNvSpPr>
          <p:nvPr>
            <p:ph idx="1"/>
          </p:nvPr>
        </p:nvSpPr>
        <p:spPr>
          <a:xfrm>
            <a:off x="457200" y="1882775"/>
            <a:ext cx="8229600" cy="4572000"/>
          </a:xfrm>
        </p:spPr>
        <p:txBody>
          <a:bodyPr/>
          <a:lstStyle/>
          <a:p>
            <a:pPr eaLnBrk="1" hangingPunct="1"/>
            <a:r>
              <a:rPr lang="en-US" b="1" smtClean="0"/>
              <a:t>Atwater &amp; Smith (1982)</a:t>
            </a:r>
          </a:p>
          <a:p>
            <a:pPr eaLnBrk="1" hangingPunct="1"/>
            <a:r>
              <a:rPr lang="en-US" b="1" smtClean="0"/>
              <a:t>Smith &amp; Burkhalter (1987)</a:t>
            </a:r>
          </a:p>
          <a:p>
            <a:pPr eaLnBrk="1" hangingPunct="1"/>
            <a:r>
              <a:rPr lang="en-US" b="1" smtClean="0"/>
              <a:t> Starker (1986, 1988)</a:t>
            </a:r>
          </a:p>
          <a:p>
            <a:pPr eaLnBrk="1" hangingPunct="1"/>
            <a:r>
              <a:rPr lang="en-US" b="1" smtClean="0"/>
              <a:t>Matthews &amp; Lonsdale (1991, 1992)</a:t>
            </a:r>
          </a:p>
          <a:p>
            <a:pPr eaLnBrk="1" hangingPunct="1"/>
            <a:r>
              <a:rPr lang="en-US" b="1" smtClean="0"/>
              <a:t>Quackenbush (1991)</a:t>
            </a:r>
          </a:p>
          <a:p>
            <a:pPr eaLnBrk="1" hangingPunct="1"/>
            <a:r>
              <a:rPr lang="en-US" b="1" smtClean="0"/>
              <a:t>Warner (1991)</a:t>
            </a:r>
          </a:p>
          <a:p>
            <a:pPr eaLnBrk="1" hangingPunct="1"/>
            <a:r>
              <a:rPr lang="en-US" b="1" smtClean="0"/>
              <a:t>Adams &amp; Pitre (2000)</a:t>
            </a:r>
          </a:p>
          <a:p>
            <a:pPr eaLnBrk="1" hangingPunct="1"/>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Slit">
  <a:themeElements>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2409</TotalTime>
  <Words>1763</Words>
  <Application>Microsoft PowerPoint</Application>
  <PresentationFormat>On-screen Show (4:3)</PresentationFormat>
  <Paragraphs>272</Paragraphs>
  <Slides>47</Slides>
  <Notes>35</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Verve</vt:lpstr>
      <vt:lpstr>Slit</vt:lpstr>
      <vt:lpstr>A National Survey of Bibliotherapy Practice in Professional Counseling</vt:lpstr>
      <vt:lpstr>Slide 2</vt:lpstr>
      <vt:lpstr>Books have universal appeal and much to offer us…</vt:lpstr>
      <vt:lpstr>Bibliotherapy defined…</vt:lpstr>
      <vt:lpstr>Slide 5</vt:lpstr>
      <vt:lpstr>Levels of Bibliotherapy</vt:lpstr>
      <vt:lpstr>Benefits of Bibliotherapy</vt:lpstr>
      <vt:lpstr>Why this Survey?</vt:lpstr>
      <vt:lpstr>Previous Surveys </vt:lpstr>
      <vt:lpstr>Research Methodology</vt:lpstr>
      <vt:lpstr>Research Questions</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Significant Findings for Age Groups: </vt:lpstr>
      <vt:lpstr>Slide 33</vt:lpstr>
      <vt:lpstr>Significant Findings for Issues:</vt:lpstr>
      <vt:lpstr>Slide 35</vt:lpstr>
      <vt:lpstr>Significant Findings for Activities:</vt:lpstr>
      <vt:lpstr>Slide 37</vt:lpstr>
      <vt:lpstr>Significant findings for Materials:</vt:lpstr>
      <vt:lpstr>Slide 39</vt:lpstr>
      <vt:lpstr>Research  Limitations</vt:lpstr>
      <vt:lpstr>Survey Surprises</vt:lpstr>
      <vt:lpstr>Conclusions </vt:lpstr>
      <vt:lpstr>More to do….</vt:lpstr>
      <vt:lpstr>Implications for  Counselor Educators</vt:lpstr>
      <vt:lpstr>Slide 45</vt:lpstr>
      <vt:lpstr>Slide 46</vt:lpstr>
      <vt:lpstr>Thank you!</vt:lpstr>
    </vt:vector>
  </TitlesOfParts>
  <Company>UNLV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Randy Astramovich</dc:creator>
  <cp:lastModifiedBy>Default</cp:lastModifiedBy>
  <cp:revision>215</cp:revision>
  <dcterms:created xsi:type="dcterms:W3CDTF">2003-11-05T00:38:22Z</dcterms:created>
  <dcterms:modified xsi:type="dcterms:W3CDTF">2009-04-02T19:51:41Z</dcterms:modified>
</cp:coreProperties>
</file>